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notesMasterIdLst>
    <p:notesMasterId r:id="rId42"/>
  </p:notesMasterIdLst>
  <p:sldIdLst>
    <p:sldId id="256" r:id="rId2"/>
    <p:sldId id="276" r:id="rId3"/>
    <p:sldId id="300" r:id="rId4"/>
    <p:sldId id="301" r:id="rId5"/>
    <p:sldId id="317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8" r:id="rId22"/>
    <p:sldId id="320" r:id="rId23"/>
    <p:sldId id="295" r:id="rId24"/>
    <p:sldId id="296" r:id="rId25"/>
    <p:sldId id="321" r:id="rId26"/>
    <p:sldId id="322" r:id="rId27"/>
    <p:sldId id="323" r:id="rId28"/>
    <p:sldId id="324" r:id="rId29"/>
    <p:sldId id="297" r:id="rId30"/>
    <p:sldId id="298" r:id="rId31"/>
    <p:sldId id="293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27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02CAC-464C-48C1-ACC8-8731B56AC52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697C9-E6A8-4266-A57C-DAFF88782E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6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Filtros e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697C9-E6A8-4266-A57C-DAFF88782E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7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02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5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5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4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71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94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8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9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68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6.sv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hdphoto" Target="../media/hdphoto1.wdp"/><Relationship Id="rId5" Type="http://schemas.openxmlformats.org/officeDocument/2006/relationships/image" Target="../media/image38.sv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10" Type="http://schemas.openxmlformats.org/officeDocument/2006/relationships/image" Target="../media/image43.png"/><Relationship Id="rId19" Type="http://schemas.openxmlformats.org/officeDocument/2006/relationships/image" Target="../media/image51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wmf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gif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ECCAD-49E7-42D3-A9A2-8A63363990C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221480" y="3032125"/>
            <a:ext cx="6837810" cy="1793875"/>
          </a:xfrm>
        </p:spPr>
        <p:txBody>
          <a:bodyPr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pt-BR" sz="5600" dirty="0" err="1">
                <a:latin typeface="Dubai" panose="020B0604020202020204" pitchFamily="34" charset="-78"/>
                <a:cs typeface="Dubai" panose="020B0604020202020204" pitchFamily="34" charset="-78"/>
              </a:rPr>
              <a:t>Warehouse</a:t>
            </a:r>
            <a:r>
              <a:rPr lang="pt-BR" sz="5600" dirty="0">
                <a:latin typeface="Dubai" panose="020B0604020202020204" pitchFamily="34" charset="-78"/>
                <a:cs typeface="Dubai" panose="020B0604020202020204" pitchFamily="34" charset="-78"/>
              </a:rPr>
              <a:t> Management System Posicional</a:t>
            </a:r>
            <a:endParaRPr lang="en-US" sz="5600" dirty="0">
              <a:latin typeface="Dubai" panose="020B0604020202020204" pitchFamily="34" charset="-78"/>
              <a:cs typeface="Dubai" panose="020B0604020202020204" pitchFamily="34" charset="-78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4A0F29-3BFE-4DB7-BC29-589F68B98E4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761526" y="4826000"/>
            <a:ext cx="5188708" cy="487362"/>
          </a:xfrm>
        </p:spPr>
        <p:txBody>
          <a:bodyPr>
            <a:noAutofit/>
          </a:bodyPr>
          <a:lstStyle/>
          <a:p>
            <a: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1000" dirty="0">
                <a:latin typeface="Meiryo" panose="020B0400000000000000" pitchFamily="34" charset="-128"/>
                <a:ea typeface="Meiryo" panose="020B0400000000000000" pitchFamily="34" charset="-128"/>
              </a:rPr>
              <a:t>Daniel Nery Silva de Oliveira</a:t>
            </a:r>
          </a:p>
          <a:p>
            <a: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1000" dirty="0">
                <a:latin typeface="Meiryo" panose="020B0400000000000000" pitchFamily="34" charset="-128"/>
                <a:ea typeface="Meiryo" panose="020B0400000000000000" pitchFamily="34" charset="-128"/>
              </a:rPr>
              <a:t>Marco Enrique dos Santos </a:t>
            </a:r>
            <a:r>
              <a:rPr lang="pt-BR" sz="1000" dirty="0" err="1">
                <a:latin typeface="Meiryo" panose="020B0400000000000000" pitchFamily="34" charset="-128"/>
                <a:ea typeface="Meiryo" panose="020B0400000000000000" pitchFamily="34" charset="-128"/>
              </a:rPr>
              <a:t>Abensur</a:t>
            </a:r>
            <a:endParaRPr lang="en-US" sz="1000" dirty="0">
              <a:latin typeface="Meiryo" panose="020B0400000000000000" pitchFamily="34" charset="-128"/>
              <a:ea typeface="Meiryo" panose="020B0400000000000000" pitchFamily="34" charset="-128"/>
            </a:endParaRPr>
          </a:p>
        </p:txBody>
      </p:sp>
      <p:pic>
        <p:nvPicPr>
          <p:cNvPr id="9" name="Imagem 8" descr="Imagem de vídeo game&#10;&#10;Descrição gerada automaticamente">
            <a:extLst>
              <a:ext uri="{FF2B5EF4-FFF2-40B4-BE49-F238E27FC236}">
                <a16:creationId xmlns:a16="http://schemas.microsoft.com/office/drawing/2014/main" id="{EB5907C8-CBA3-4A1C-B426-2B96C392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5167"/>
            <a:ext cx="6215841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C046D-0A3F-44EE-8711-447B97C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 dirty="0"/>
              <a:t>Propriedades do sinal - </a:t>
            </a:r>
            <a:r>
              <a:rPr lang="pt-BR" dirty="0" err="1"/>
              <a:t>AoA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24F51A-3BD5-4C4C-B335-49294700C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pt-BR" sz="2400" dirty="0" err="1"/>
              <a:t>Angle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Arrival</a:t>
            </a:r>
            <a:r>
              <a:rPr lang="pt-BR" sz="2400" dirty="0"/>
              <a:t> (</a:t>
            </a:r>
            <a:r>
              <a:rPr lang="pt-BR" sz="2400" dirty="0" err="1"/>
              <a:t>AoA</a:t>
            </a:r>
            <a:r>
              <a:rPr lang="pt-BR" sz="2400" dirty="0"/>
              <a:t>)</a:t>
            </a:r>
          </a:p>
          <a:p>
            <a:pPr lvl="1"/>
            <a:r>
              <a:rPr lang="pt-BR" sz="2400" dirty="0"/>
              <a:t>Ângulo de chegada em que </a:t>
            </a:r>
            <a:r>
              <a:rPr lang="en-US" sz="2400" dirty="0" err="1"/>
              <a:t>transmitido</a:t>
            </a:r>
            <a:r>
              <a:rPr lang="en-US" sz="2400" dirty="0"/>
              <a:t> </a:t>
            </a:r>
            <a:r>
              <a:rPr lang="en-US" sz="2400" dirty="0" err="1"/>
              <a:t>chega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receptor</a:t>
            </a:r>
          </a:p>
          <a:p>
            <a:pPr lvl="1"/>
            <a:r>
              <a:rPr lang="en-US" sz="2400" dirty="0" err="1"/>
              <a:t>Matrizes</a:t>
            </a:r>
            <a:r>
              <a:rPr lang="en-US" sz="2400" dirty="0"/>
              <a:t> de </a:t>
            </a:r>
            <a:r>
              <a:rPr lang="en-US" sz="2400" dirty="0" err="1"/>
              <a:t>antenas</a:t>
            </a:r>
            <a:r>
              <a:rPr lang="en-US" sz="2400" dirty="0"/>
              <a:t> e </a:t>
            </a:r>
            <a:r>
              <a:rPr lang="en-US" sz="2400" dirty="0" err="1"/>
              <a:t>diferença</a:t>
            </a:r>
            <a:r>
              <a:rPr lang="en-US" sz="2400" dirty="0"/>
              <a:t> de </a:t>
            </a:r>
            <a:r>
              <a:rPr lang="en-US" sz="2400" dirty="0" err="1"/>
              <a:t>fase</a:t>
            </a:r>
            <a:endParaRPr lang="en-US" sz="2400" dirty="0"/>
          </a:p>
          <a:p>
            <a:pPr lvl="1"/>
            <a:r>
              <a:rPr lang="en-US" sz="2400" dirty="0"/>
              <a:t>Hardware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sofisticado</a:t>
            </a:r>
            <a:endParaRPr lang="en-US" sz="2400" dirty="0"/>
          </a:p>
          <a:p>
            <a:pPr lvl="1"/>
            <a:r>
              <a:rPr lang="en-US" sz="2400" dirty="0" err="1"/>
              <a:t>Precisão</a:t>
            </a:r>
            <a:endParaRPr lang="pt-BR" sz="2400" dirty="0"/>
          </a:p>
          <a:p>
            <a:endParaRPr lang="en-US" dirty="0"/>
          </a:p>
        </p:txBody>
      </p:sp>
      <p:pic>
        <p:nvPicPr>
          <p:cNvPr id="4" name="Imagem 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7562A629-E031-4A20-BF22-7F1FFCF8B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570" y="2086891"/>
            <a:ext cx="3135109" cy="31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6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C046D-0A3F-44EE-8711-447B97C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 dirty="0"/>
              <a:t>Propriedades do sinal - </a:t>
            </a:r>
            <a:r>
              <a:rPr lang="pt-BR" dirty="0" err="1"/>
              <a:t>AoA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24F51A-3BD5-4C4C-B335-49294700C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pt-BR" sz="2400" dirty="0"/>
              <a:t>Dificuldades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Sinais </a:t>
            </a:r>
            <a:r>
              <a:rPr lang="pt-BR" sz="2400" dirty="0" err="1"/>
              <a:t>multi-path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Ruídos no Ambiente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Exige alto poder de processamento</a:t>
            </a:r>
          </a:p>
          <a:p>
            <a:pPr marL="0" indent="0">
              <a:buNone/>
            </a:pPr>
            <a:r>
              <a:rPr lang="pt-BR" sz="2400" dirty="0"/>
              <a:t>Vantagens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Alta Precisão de localização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4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C046D-0A3F-44EE-8711-447B97C9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 dirty="0"/>
              <a:t>Propriedades do sinal - </a:t>
            </a:r>
            <a:r>
              <a:rPr lang="pt-BR" dirty="0" err="1"/>
              <a:t>AoA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24F51A-3BD5-4C4C-B335-49294700C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Interferômetro de 6-portas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Bluetooth 5.1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Janeiro de 2019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Facilita amostragem de “I/Q samples”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Alta </a:t>
            </a:r>
            <a:r>
              <a:rPr lang="en-US" sz="2400" dirty="0" err="1"/>
              <a:t>confiabilidade</a:t>
            </a:r>
            <a:r>
              <a:rPr lang="en-US" sz="2400" dirty="0"/>
              <a:t>, </a:t>
            </a:r>
            <a:r>
              <a:rPr lang="en-US" sz="2400" dirty="0" err="1"/>
              <a:t>Algoritmos</a:t>
            </a:r>
            <a:r>
              <a:rPr lang="en-US" sz="2400" dirty="0"/>
              <a:t> </a:t>
            </a:r>
            <a:r>
              <a:rPr lang="en-US" sz="2400" dirty="0" err="1"/>
              <a:t>proprietários</a:t>
            </a:r>
            <a:endParaRPr lang="pt-BR" sz="2200" dirty="0"/>
          </a:p>
          <a:p>
            <a:endParaRPr lang="pt-BR" dirty="0"/>
          </a:p>
          <a:p>
            <a:endParaRPr lang="en-US" dirty="0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B0400208-9EB3-4635-911F-17BF1BBC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96" y="2043967"/>
            <a:ext cx="4380743" cy="19603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B67CC25-500E-4B99-884B-B45B3557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3" y="4310957"/>
            <a:ext cx="104679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2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EA963-BF7C-4694-A5F3-573C9914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do sinal – </a:t>
            </a:r>
            <a:r>
              <a:rPr lang="pt-BR" dirty="0" err="1"/>
              <a:t>ToA</a:t>
            </a:r>
            <a:r>
              <a:rPr lang="pt-BR" dirty="0"/>
              <a:t> &amp; </a:t>
            </a:r>
            <a:r>
              <a:rPr lang="pt-BR" dirty="0" err="1"/>
              <a:t>TDoA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B5A325-37E3-4232-8575-A64FC0903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Time of Arrival (</a:t>
            </a:r>
            <a:r>
              <a:rPr lang="en-US" sz="2400" dirty="0" err="1"/>
              <a:t>ToA</a:t>
            </a:r>
            <a:r>
              <a:rPr lang="en-US" sz="2400" dirty="0"/>
              <a:t>)</a:t>
            </a:r>
          </a:p>
          <a:p>
            <a:pPr lvl="1"/>
            <a:r>
              <a:rPr lang="pt-BR" sz="2400" dirty="0"/>
              <a:t>Tempo transcorrido entre emitir o sinal e chegar</a:t>
            </a:r>
          </a:p>
          <a:p>
            <a:pPr lvl="1"/>
            <a:r>
              <a:rPr lang="pt-BR" sz="2400" dirty="0"/>
              <a:t>Tempos muito pequeno. Velocidade de transmissão igual a velocidade da luz. Para ondas eletromagnéticas</a:t>
            </a:r>
          </a:p>
          <a:p>
            <a:pPr lvl="1"/>
            <a:r>
              <a:rPr lang="pt-BR" sz="2400" dirty="0"/>
              <a:t>Dificuldade em achar tempo com precisão.</a:t>
            </a:r>
          </a:p>
          <a:p>
            <a:r>
              <a:rPr lang="en-US" sz="2400" dirty="0"/>
              <a:t>Time </a:t>
            </a:r>
            <a:r>
              <a:rPr lang="en-US" sz="2400" dirty="0" err="1"/>
              <a:t>Diference</a:t>
            </a:r>
            <a:r>
              <a:rPr lang="en-US" sz="2400" dirty="0"/>
              <a:t> of Arrival (</a:t>
            </a:r>
            <a:r>
              <a:rPr lang="en-US" sz="2400" dirty="0" err="1"/>
              <a:t>TDoA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Mede </a:t>
            </a:r>
            <a:r>
              <a:rPr lang="en-US" sz="2400" dirty="0" err="1"/>
              <a:t>diferença</a:t>
            </a:r>
            <a:r>
              <a:rPr lang="en-US" sz="2400" dirty="0"/>
              <a:t> </a:t>
            </a:r>
            <a:r>
              <a:rPr lang="en-US" sz="2400" dirty="0" err="1"/>
              <a:t>relativa</a:t>
            </a:r>
            <a:r>
              <a:rPr lang="en-US" sz="2400" dirty="0"/>
              <a:t> do tempo de </a:t>
            </a:r>
            <a:r>
              <a:rPr lang="en-US" sz="2400" dirty="0" err="1"/>
              <a:t>transmissão</a:t>
            </a:r>
            <a:endParaRPr lang="en-US" sz="2400" dirty="0"/>
          </a:p>
          <a:p>
            <a:pPr lvl="1"/>
            <a:r>
              <a:rPr lang="en-US" sz="2400" dirty="0" err="1"/>
              <a:t>Complexidade</a:t>
            </a:r>
            <a:r>
              <a:rPr lang="en-US" sz="2400" dirty="0"/>
              <a:t> </a:t>
            </a:r>
            <a:r>
              <a:rPr lang="en-US" sz="2400" dirty="0" err="1"/>
              <a:t>menor</a:t>
            </a:r>
            <a:r>
              <a:rPr lang="en-US" sz="2400" dirty="0"/>
              <a:t> que </a:t>
            </a:r>
            <a:r>
              <a:rPr lang="en-US" sz="2400" dirty="0" err="1"/>
              <a:t>ToA</a:t>
            </a:r>
            <a:endParaRPr lang="en-US" sz="2400" dirty="0"/>
          </a:p>
          <a:p>
            <a:pPr lvl="1"/>
            <a:endParaRPr lang="pt-BR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6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55109-33B8-41BE-B76D-54525EA5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do Sinal</a:t>
            </a:r>
            <a:endParaRPr lang="en-US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9BCB85A-D507-4C78-BA2E-D8E8ADD66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119" y="2215122"/>
            <a:ext cx="9553762" cy="35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3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55109-33B8-41BE-B76D-54525EA5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</a:t>
            </a:r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E55AB9C-2774-4ED9-898A-4F8C697A2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Triangulação</a:t>
            </a:r>
          </a:p>
          <a:p>
            <a:pPr lvl="1"/>
            <a:r>
              <a:rPr lang="pt-BR" dirty="0"/>
              <a:t>Usa intersecção de ângulos</a:t>
            </a:r>
          </a:p>
          <a:p>
            <a:r>
              <a:rPr lang="pt-BR" dirty="0"/>
              <a:t>Trilateração</a:t>
            </a:r>
          </a:p>
          <a:p>
            <a:pPr lvl="1"/>
            <a:r>
              <a:rPr lang="pt-BR" dirty="0"/>
              <a:t>Propriedades geométricas </a:t>
            </a:r>
          </a:p>
          <a:p>
            <a:pPr lvl="1"/>
            <a:r>
              <a:rPr lang="pt-BR" dirty="0"/>
              <a:t>Usa intensidade e atenuação do sinal</a:t>
            </a:r>
          </a:p>
          <a:p>
            <a:r>
              <a:rPr lang="pt-BR" dirty="0"/>
              <a:t>Proximidade</a:t>
            </a:r>
          </a:p>
          <a:p>
            <a:pPr lvl="1"/>
            <a:r>
              <a:rPr lang="pt-BR" dirty="0"/>
              <a:t>Utiliza só RSSI da fonte de sinal mais próxima</a:t>
            </a:r>
          </a:p>
          <a:p>
            <a:r>
              <a:rPr lang="pt-BR" dirty="0" err="1"/>
              <a:t>Fingerprint</a:t>
            </a:r>
            <a:endParaRPr lang="pt-BR" dirty="0"/>
          </a:p>
          <a:p>
            <a:pPr lvl="1"/>
            <a:r>
              <a:rPr lang="pt-BR" dirty="0"/>
              <a:t>Além dos sinais recebidos usa outras informação para estimar com mais precisão. Mais complexo.</a:t>
            </a:r>
          </a:p>
          <a:p>
            <a:pPr lvl="1"/>
            <a:r>
              <a:rPr lang="pt-BR" dirty="0"/>
              <a:t>Técnicas como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4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55109-33B8-41BE-B76D-54525EA5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</a:t>
            </a:r>
            <a:endParaRPr lang="en-US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DF3B5110-F557-4459-9FD6-8D14A4D29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1" y="1846263"/>
            <a:ext cx="995046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0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55109-33B8-41BE-B76D-54525EA5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</a:t>
            </a:r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B278FBF-312F-4469-9A79-11315960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 err="1"/>
              <a:t>Poucas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infraestrutura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Interferencias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banda</a:t>
            </a:r>
            <a:endParaRPr lang="en-US" dirty="0"/>
          </a:p>
          <a:p>
            <a:pPr lvl="1"/>
            <a:r>
              <a:rPr lang="en-US" dirty="0" err="1"/>
              <a:t>Faltam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eficientes</a:t>
            </a:r>
            <a:endParaRPr lang="en-US" dirty="0"/>
          </a:p>
          <a:p>
            <a:r>
              <a:rPr lang="en-US" dirty="0"/>
              <a:t>Bluetooth</a:t>
            </a:r>
          </a:p>
          <a:p>
            <a:pPr lvl="1"/>
            <a:r>
              <a:rPr lang="en-US" dirty="0"/>
              <a:t>Ultima </a:t>
            </a:r>
            <a:r>
              <a:rPr lang="en-US" dirty="0" err="1"/>
              <a:t>especificação</a:t>
            </a:r>
            <a:r>
              <a:rPr lang="en-US" dirty="0"/>
              <a:t>: &gt;350m; </a:t>
            </a:r>
            <a:r>
              <a:rPr lang="en-US" dirty="0" err="1"/>
              <a:t>Velocidade</a:t>
            </a:r>
            <a:r>
              <a:rPr lang="en-US" dirty="0"/>
              <a:t> &gt; 2Mbit/s; </a:t>
            </a:r>
          </a:p>
          <a:p>
            <a:pPr lvl="1"/>
            <a:r>
              <a:rPr lang="en-US" dirty="0"/>
              <a:t>Alta </a:t>
            </a:r>
            <a:r>
              <a:rPr lang="en-US" dirty="0" err="1"/>
              <a:t>compatibilidade</a:t>
            </a:r>
            <a:endParaRPr lang="en-US" dirty="0"/>
          </a:p>
          <a:p>
            <a:pPr lvl="1"/>
            <a:r>
              <a:rPr lang="en-US" dirty="0" err="1"/>
              <a:t>Baixo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</a:t>
            </a:r>
            <a:r>
              <a:rPr lang="en-US" dirty="0" err="1"/>
              <a:t>energético</a:t>
            </a:r>
            <a:endParaRPr lang="en-US" dirty="0"/>
          </a:p>
          <a:p>
            <a:pPr lvl="1"/>
            <a:r>
              <a:rPr lang="en-US" dirty="0" err="1"/>
              <a:t>Baixo</a:t>
            </a:r>
            <a:r>
              <a:rPr lang="en-US" dirty="0"/>
              <a:t> </a:t>
            </a:r>
            <a:r>
              <a:rPr lang="en-US" dirty="0" err="1"/>
              <a:t>custo</a:t>
            </a:r>
            <a:endParaRPr lang="en-US" dirty="0"/>
          </a:p>
          <a:p>
            <a:r>
              <a:rPr lang="en-US" dirty="0"/>
              <a:t>ZigBee</a:t>
            </a:r>
          </a:p>
          <a:p>
            <a:pPr lvl="1"/>
            <a:r>
              <a:rPr lang="en-US" dirty="0" err="1"/>
              <a:t>Baixo</a:t>
            </a:r>
            <a:r>
              <a:rPr lang="en-US" dirty="0"/>
              <a:t> </a:t>
            </a:r>
            <a:r>
              <a:rPr lang="en-US" dirty="0" err="1"/>
              <a:t>custo</a:t>
            </a:r>
            <a:endParaRPr lang="en-US" dirty="0"/>
          </a:p>
          <a:p>
            <a:pPr lvl="1"/>
            <a:r>
              <a:rPr lang="en-US" dirty="0" err="1"/>
              <a:t>Baixa</a:t>
            </a:r>
            <a:r>
              <a:rPr lang="en-US" dirty="0"/>
              <a:t> </a:t>
            </a:r>
            <a:r>
              <a:rPr lang="en-US" dirty="0" err="1"/>
              <a:t>velocidade</a:t>
            </a:r>
            <a:endParaRPr lang="en-US" dirty="0"/>
          </a:p>
          <a:p>
            <a:pPr lvl="1"/>
            <a:r>
              <a:rPr lang="en-US" dirty="0" err="1"/>
              <a:t>Baixo</a:t>
            </a:r>
            <a:r>
              <a:rPr lang="en-US" dirty="0"/>
              <a:t> consume </a:t>
            </a:r>
            <a:r>
              <a:rPr lang="en-US" dirty="0" err="1"/>
              <a:t>energético</a:t>
            </a:r>
            <a:endParaRPr lang="en-US" dirty="0"/>
          </a:p>
          <a:p>
            <a:pPr lvl="1"/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disponivel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as </a:t>
            </a:r>
            <a:r>
              <a:rPr lang="en-US" dirty="0" err="1"/>
              <a:t>outras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8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55109-33B8-41BE-B76D-54525EA5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</a:t>
            </a:r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B278FBF-312F-4469-9A79-11315960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Ultra-Wideband (UWB)</a:t>
            </a:r>
          </a:p>
          <a:p>
            <a:pPr lvl="1"/>
            <a:r>
              <a:rPr lang="en-US" dirty="0" err="1"/>
              <a:t>Espectro</a:t>
            </a:r>
            <a:r>
              <a:rPr lang="en-US" dirty="0"/>
              <a:t> largo &gt;500MHZ</a:t>
            </a:r>
          </a:p>
          <a:p>
            <a:pPr lvl="1"/>
            <a:r>
              <a:rPr lang="en-US" dirty="0" err="1"/>
              <a:t>Poucas</a:t>
            </a:r>
            <a:r>
              <a:rPr lang="en-US" dirty="0"/>
              <a:t> </a:t>
            </a:r>
            <a:r>
              <a:rPr lang="en-US" dirty="0" err="1"/>
              <a:t>interferencias</a:t>
            </a:r>
            <a:r>
              <a:rPr lang="en-US" dirty="0"/>
              <a:t> e </a:t>
            </a:r>
            <a:r>
              <a:rPr lang="en-US" dirty="0" err="1"/>
              <a:t>latencias</a:t>
            </a:r>
            <a:endParaRPr lang="en-US" dirty="0"/>
          </a:p>
          <a:p>
            <a:pPr lvl="1"/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lento de </a:t>
            </a:r>
            <a:r>
              <a:rPr lang="en-US" dirty="0" err="1"/>
              <a:t>adoção</a:t>
            </a:r>
            <a:endParaRPr lang="en-US" dirty="0"/>
          </a:p>
          <a:p>
            <a:r>
              <a:rPr lang="en-US" dirty="0" err="1"/>
              <a:t>Sinais</a:t>
            </a:r>
            <a:r>
              <a:rPr lang="en-US" dirty="0"/>
              <a:t> </a:t>
            </a:r>
            <a:r>
              <a:rPr lang="en-US" dirty="0" err="1"/>
              <a:t>sonoros</a:t>
            </a:r>
            <a:endParaRPr lang="en-US" dirty="0"/>
          </a:p>
          <a:p>
            <a:pPr lvl="1"/>
            <a:r>
              <a:rPr lang="en-US" dirty="0" err="1"/>
              <a:t>Poluição</a:t>
            </a:r>
            <a:r>
              <a:rPr lang="en-US" dirty="0"/>
              <a:t> Sonora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faixa</a:t>
            </a:r>
            <a:r>
              <a:rPr lang="en-US" dirty="0"/>
              <a:t> </a:t>
            </a:r>
            <a:r>
              <a:rPr lang="en-US" dirty="0" err="1"/>
              <a:t>audivel</a:t>
            </a:r>
            <a:r>
              <a:rPr lang="en-US" dirty="0"/>
              <a:t>. </a:t>
            </a:r>
            <a:r>
              <a:rPr lang="en-US" dirty="0" err="1"/>
              <a:t>Faixa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que smartphones </a:t>
            </a:r>
            <a:r>
              <a:rPr lang="en-US" dirty="0" err="1"/>
              <a:t>funcionam</a:t>
            </a:r>
            <a:r>
              <a:rPr lang="en-US" dirty="0"/>
              <a:t> </a:t>
            </a:r>
            <a:r>
              <a:rPr lang="en-US" dirty="0" err="1"/>
              <a:t>melhor</a:t>
            </a:r>
            <a:endParaRPr lang="en-US" dirty="0"/>
          </a:p>
          <a:p>
            <a:pPr lvl="1"/>
            <a:r>
              <a:rPr lang="en-US" dirty="0" err="1"/>
              <a:t>Usam</a:t>
            </a:r>
            <a:r>
              <a:rPr lang="en-US" dirty="0"/>
              <a:t> </a:t>
            </a:r>
            <a:r>
              <a:rPr lang="en-US" dirty="0" err="1"/>
              <a:t>ToA</a:t>
            </a:r>
            <a:r>
              <a:rPr lang="en-US" dirty="0"/>
              <a:t>. Pois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velocidades</a:t>
            </a:r>
            <a:r>
              <a:rPr lang="en-US" dirty="0"/>
              <a:t> </a:t>
            </a:r>
            <a:r>
              <a:rPr lang="en-US" dirty="0" err="1"/>
              <a:t>menores</a:t>
            </a:r>
            <a:endParaRPr lang="en-US" dirty="0"/>
          </a:p>
          <a:p>
            <a:pPr lvl="1"/>
            <a:r>
              <a:rPr lang="en-US" dirty="0" err="1"/>
              <a:t>Sofrem</a:t>
            </a:r>
            <a:r>
              <a:rPr lang="en-US" dirty="0"/>
              <a:t> </a:t>
            </a:r>
            <a:r>
              <a:rPr lang="en-US" dirty="0" err="1"/>
              <a:t>diferença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velocidade</a:t>
            </a:r>
            <a:r>
              <a:rPr lang="en-US" dirty="0"/>
              <a:t> de </a:t>
            </a:r>
            <a:r>
              <a:rPr lang="en-US" dirty="0" err="1"/>
              <a:t>propagação</a:t>
            </a:r>
            <a:r>
              <a:rPr lang="en-US" dirty="0"/>
              <a:t> com a temperature e </a:t>
            </a:r>
            <a:r>
              <a:rPr lang="en-US" dirty="0" err="1"/>
              <a:t>umidade</a:t>
            </a:r>
            <a:endParaRPr lang="en-US" dirty="0"/>
          </a:p>
          <a:p>
            <a:pPr lvl="1"/>
            <a:r>
              <a:rPr lang="en-US" dirty="0" err="1"/>
              <a:t>Interferencia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ambiente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07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55109-33B8-41BE-B76D-54525EA5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</a:t>
            </a:r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B278FBF-312F-4469-9A79-11315960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Ultra-Wideband (UWB)</a:t>
            </a:r>
          </a:p>
          <a:p>
            <a:pPr lvl="1"/>
            <a:r>
              <a:rPr lang="en-US" dirty="0" err="1"/>
              <a:t>Espectro</a:t>
            </a:r>
            <a:r>
              <a:rPr lang="en-US" dirty="0"/>
              <a:t> largo &gt;500MHZ</a:t>
            </a:r>
          </a:p>
          <a:p>
            <a:pPr lvl="1"/>
            <a:r>
              <a:rPr lang="en-US" dirty="0" err="1"/>
              <a:t>Poucas</a:t>
            </a:r>
            <a:r>
              <a:rPr lang="en-US" dirty="0"/>
              <a:t> </a:t>
            </a:r>
            <a:r>
              <a:rPr lang="en-US" dirty="0" err="1"/>
              <a:t>interferencias</a:t>
            </a:r>
            <a:r>
              <a:rPr lang="en-US" dirty="0"/>
              <a:t> e </a:t>
            </a:r>
            <a:r>
              <a:rPr lang="en-US" dirty="0" err="1"/>
              <a:t>latencias</a:t>
            </a:r>
            <a:endParaRPr lang="en-US" dirty="0"/>
          </a:p>
          <a:p>
            <a:pPr lvl="1"/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lento de </a:t>
            </a:r>
            <a:r>
              <a:rPr lang="en-US" dirty="0" err="1"/>
              <a:t>adoção</a:t>
            </a:r>
            <a:endParaRPr lang="en-US" dirty="0"/>
          </a:p>
          <a:p>
            <a:r>
              <a:rPr lang="en-US" dirty="0" err="1"/>
              <a:t>Sinais</a:t>
            </a:r>
            <a:r>
              <a:rPr lang="en-US" dirty="0"/>
              <a:t> </a:t>
            </a:r>
            <a:r>
              <a:rPr lang="en-US" dirty="0" err="1"/>
              <a:t>sonoros</a:t>
            </a:r>
            <a:endParaRPr lang="en-US" dirty="0"/>
          </a:p>
          <a:p>
            <a:pPr lvl="1"/>
            <a:r>
              <a:rPr lang="en-US" dirty="0" err="1"/>
              <a:t>Poluição</a:t>
            </a:r>
            <a:r>
              <a:rPr lang="en-US" dirty="0"/>
              <a:t> Sonora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faixa</a:t>
            </a:r>
            <a:r>
              <a:rPr lang="en-US" dirty="0"/>
              <a:t> </a:t>
            </a:r>
            <a:r>
              <a:rPr lang="en-US" dirty="0" err="1"/>
              <a:t>audivel</a:t>
            </a:r>
            <a:r>
              <a:rPr lang="en-US" dirty="0"/>
              <a:t>. </a:t>
            </a:r>
            <a:r>
              <a:rPr lang="en-US" dirty="0" err="1"/>
              <a:t>Faixa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que smartphones </a:t>
            </a:r>
            <a:r>
              <a:rPr lang="en-US" dirty="0" err="1"/>
              <a:t>funcionam</a:t>
            </a:r>
            <a:r>
              <a:rPr lang="en-US" dirty="0"/>
              <a:t> </a:t>
            </a:r>
            <a:r>
              <a:rPr lang="en-US" dirty="0" err="1"/>
              <a:t>melhor</a:t>
            </a:r>
            <a:endParaRPr lang="en-US" dirty="0"/>
          </a:p>
          <a:p>
            <a:pPr lvl="1"/>
            <a:r>
              <a:rPr lang="en-US" dirty="0" err="1"/>
              <a:t>Usam</a:t>
            </a:r>
            <a:r>
              <a:rPr lang="en-US" dirty="0"/>
              <a:t> </a:t>
            </a:r>
            <a:r>
              <a:rPr lang="en-US" dirty="0" err="1"/>
              <a:t>ToA</a:t>
            </a:r>
            <a:r>
              <a:rPr lang="en-US" dirty="0"/>
              <a:t>. Pois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velocidades</a:t>
            </a:r>
            <a:r>
              <a:rPr lang="en-US" dirty="0"/>
              <a:t> </a:t>
            </a:r>
            <a:r>
              <a:rPr lang="en-US" dirty="0" err="1"/>
              <a:t>menores</a:t>
            </a:r>
            <a:endParaRPr lang="en-US" dirty="0"/>
          </a:p>
          <a:p>
            <a:pPr lvl="1"/>
            <a:r>
              <a:rPr lang="en-US" dirty="0" err="1"/>
              <a:t>Sofrem</a:t>
            </a:r>
            <a:r>
              <a:rPr lang="en-US" dirty="0"/>
              <a:t> </a:t>
            </a:r>
            <a:r>
              <a:rPr lang="en-US" dirty="0" err="1"/>
              <a:t>diferença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velocidade</a:t>
            </a:r>
            <a:r>
              <a:rPr lang="en-US" dirty="0"/>
              <a:t> de </a:t>
            </a:r>
            <a:r>
              <a:rPr lang="en-US" dirty="0" err="1"/>
              <a:t>propagação</a:t>
            </a:r>
            <a:r>
              <a:rPr lang="en-US" dirty="0"/>
              <a:t> com a temperature e </a:t>
            </a:r>
            <a:r>
              <a:rPr lang="en-US" dirty="0" err="1"/>
              <a:t>umidade</a:t>
            </a:r>
            <a:endParaRPr lang="en-US" dirty="0"/>
          </a:p>
          <a:p>
            <a:pPr lvl="1"/>
            <a:r>
              <a:rPr lang="en-US" dirty="0" err="1"/>
              <a:t>Interferencia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ambiente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C33D3B-2A9F-435E-B11E-387722C1F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Objetivo</a:t>
            </a:r>
            <a:endParaRPr lang="en-US" sz="3600" dirty="0">
              <a:solidFill>
                <a:srgbClr val="FFFFFF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932206-C261-4BB5-B5A2-6819D722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2849551" cy="3335519"/>
          </a:xfrm>
        </p:spPr>
        <p:txBody>
          <a:bodyPr>
            <a:normAutofit/>
          </a:bodyPr>
          <a:lstStyle/>
          <a:p>
            <a:pPr algn="just"/>
            <a:r>
              <a:rPr lang="pt-BR" sz="15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Sistema que consiga saber a posição de um ativo, no momento que um funcionário fizer o procedimento de armazenamento </a:t>
            </a:r>
            <a:endParaRPr lang="en-US" sz="1500" dirty="0">
              <a:solidFill>
                <a:srgbClr val="FFFFFF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Picture 2" descr="Image result for portos containers">
            <a:extLst>
              <a:ext uri="{FF2B5EF4-FFF2-40B4-BE49-F238E27FC236}">
                <a16:creationId xmlns:a16="http://schemas.microsoft.com/office/drawing/2014/main" id="{BF5FF8FC-F641-46E3-B78C-3114D30AC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0" r="2424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4491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FBB0D-66B7-4C3A-8927-2F81ADB32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Tecnologias Utilizadas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B8C64D-F9FF-478C-A023-CEDB642BF3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41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55109-33B8-41BE-B76D-54525EA5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Bluetooth</a:t>
            </a:r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B278FBF-312F-4469-9A79-11315960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Economia e </a:t>
            </a:r>
            <a:r>
              <a:rPr lang="en-US" sz="2400" dirty="0" err="1"/>
              <a:t>eficiência</a:t>
            </a:r>
            <a:r>
              <a:rPr lang="en-US" sz="2400" dirty="0"/>
              <a:t> </a:t>
            </a:r>
            <a:r>
              <a:rPr lang="en-US" sz="2400" dirty="0" err="1"/>
              <a:t>energética</a:t>
            </a:r>
            <a:endParaRPr lang="en-US" sz="2400" dirty="0"/>
          </a:p>
          <a:p>
            <a:pPr lvl="2"/>
            <a:r>
              <a:rPr lang="en-US" sz="2000" dirty="0"/>
              <a:t>1 a 2 </a:t>
            </a:r>
            <a:r>
              <a:rPr lang="en-US" sz="2000" dirty="0" err="1"/>
              <a:t>anos</a:t>
            </a:r>
            <a:r>
              <a:rPr lang="en-US" sz="2000" dirty="0"/>
              <a:t> com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bateria</a:t>
            </a:r>
            <a:r>
              <a:rPr lang="en-US" sz="2000" dirty="0"/>
              <a:t> </a:t>
            </a:r>
            <a:r>
              <a:rPr lang="en-US" sz="2000" dirty="0" err="1"/>
              <a:t>pequena</a:t>
            </a:r>
            <a:endParaRPr lang="en-US" sz="2000" dirty="0"/>
          </a:p>
          <a:p>
            <a:pPr lvl="1"/>
            <a:r>
              <a:rPr lang="en-US" sz="2400" dirty="0" err="1"/>
              <a:t>Acessibilidade</a:t>
            </a:r>
            <a:r>
              <a:rPr lang="en-US" sz="2400" dirty="0"/>
              <a:t> e </a:t>
            </a:r>
            <a:r>
              <a:rPr lang="en-US" sz="2400" dirty="0" err="1"/>
              <a:t>Escalabilidade</a:t>
            </a:r>
            <a:endParaRPr lang="en-US" sz="2400" dirty="0"/>
          </a:p>
          <a:p>
            <a:pPr lvl="2"/>
            <a:r>
              <a:rPr lang="en-US" sz="2000" dirty="0"/>
              <a:t>2022 400 </a:t>
            </a:r>
            <a:r>
              <a:rPr lang="en-US" sz="2000" dirty="0" err="1"/>
              <a:t>milhões</a:t>
            </a:r>
            <a:r>
              <a:rPr lang="en-US" sz="2000" dirty="0"/>
              <a:t> de </a:t>
            </a:r>
            <a:r>
              <a:rPr lang="en-US" sz="2000" dirty="0" err="1"/>
              <a:t>dispositivos</a:t>
            </a:r>
            <a:r>
              <a:rPr lang="en-US" sz="2000" dirty="0"/>
              <a:t> de </a:t>
            </a:r>
            <a:r>
              <a:rPr lang="en-US" sz="2000" dirty="0" err="1"/>
              <a:t>localizacão</a:t>
            </a:r>
            <a:r>
              <a:rPr lang="en-US" sz="2000" dirty="0"/>
              <a:t> </a:t>
            </a:r>
            <a:r>
              <a:rPr lang="en-US" sz="2000" dirty="0" err="1"/>
              <a:t>baseados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Bluetooth</a:t>
            </a:r>
          </a:p>
          <a:p>
            <a:pPr lvl="2"/>
            <a:r>
              <a:rPr lang="en-US" sz="2000" dirty="0" err="1"/>
              <a:t>Onipresente</a:t>
            </a:r>
            <a:r>
              <a:rPr lang="en-US" sz="2000" dirty="0"/>
              <a:t> por </a:t>
            </a:r>
            <a:r>
              <a:rPr lang="en-US" sz="2000" dirty="0" err="1"/>
              <a:t>conta</a:t>
            </a:r>
            <a:r>
              <a:rPr lang="en-US" sz="2000" dirty="0"/>
              <a:t> dos </a:t>
            </a:r>
            <a:r>
              <a:rPr lang="en-US" sz="2000" dirty="0" err="1"/>
              <a:t>celulares</a:t>
            </a:r>
            <a:endParaRPr lang="en-US" sz="2000" dirty="0"/>
          </a:p>
          <a:p>
            <a:pPr lvl="1"/>
            <a:r>
              <a:rPr lang="en-US" sz="2400" dirty="0" err="1"/>
              <a:t>Precisão</a:t>
            </a:r>
            <a:endParaRPr lang="en-US" sz="2400" dirty="0"/>
          </a:p>
          <a:p>
            <a:pPr lvl="2"/>
            <a:r>
              <a:rPr lang="en-US" sz="2000" dirty="0"/>
              <a:t>É </a:t>
            </a:r>
            <a:r>
              <a:rPr lang="en-US" sz="2000" dirty="0" err="1"/>
              <a:t>tal</a:t>
            </a:r>
            <a:r>
              <a:rPr lang="en-US" sz="2000" dirty="0"/>
              <a:t> que </a:t>
            </a:r>
            <a:r>
              <a:rPr lang="en-US" sz="2000" dirty="0" err="1"/>
              <a:t>consegue</a:t>
            </a:r>
            <a:r>
              <a:rPr lang="en-US" sz="2000" dirty="0"/>
              <a:t>-se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faixa</a:t>
            </a:r>
            <a:r>
              <a:rPr lang="en-US" sz="2000" dirty="0"/>
              <a:t> de 1m a 2m </a:t>
            </a:r>
            <a:r>
              <a:rPr lang="en-US" sz="2000" dirty="0" err="1"/>
              <a:t>sem</a:t>
            </a:r>
            <a:r>
              <a:rPr lang="en-US" sz="2000" dirty="0"/>
              <a:t> </a:t>
            </a:r>
            <a:r>
              <a:rPr lang="en-US" sz="2000" dirty="0" err="1"/>
              <a:t>abordagens</a:t>
            </a:r>
            <a:r>
              <a:rPr lang="en-US" sz="2000" dirty="0"/>
              <a:t> </a:t>
            </a:r>
            <a:r>
              <a:rPr lang="en-US" sz="2000" dirty="0" err="1"/>
              <a:t>complexas</a:t>
            </a:r>
            <a:r>
              <a:rPr lang="en-US" sz="2000" dirty="0"/>
              <a:t>. </a:t>
            </a:r>
            <a:r>
              <a:rPr lang="en-US" sz="2000" dirty="0" err="1"/>
              <a:t>Suficiente</a:t>
            </a:r>
            <a:r>
              <a:rPr lang="en-US" sz="2000" dirty="0"/>
              <a:t> para o </a:t>
            </a:r>
            <a:r>
              <a:rPr lang="en-US" sz="2000" dirty="0" err="1"/>
              <a:t>armazém</a:t>
            </a:r>
            <a:endParaRPr lang="en-US" sz="2000" dirty="0"/>
          </a:p>
          <a:p>
            <a:pPr lvl="1"/>
            <a:r>
              <a:rPr lang="en-US" sz="2400" dirty="0" err="1"/>
              <a:t>Latência</a:t>
            </a:r>
            <a:endParaRPr lang="en-US" sz="2400" dirty="0"/>
          </a:p>
          <a:p>
            <a:pPr lvl="2"/>
            <a:r>
              <a:rPr lang="en-US" sz="2000" dirty="0"/>
              <a:t>Alta </a:t>
            </a:r>
            <a:r>
              <a:rPr lang="en-US" sz="2000" dirty="0" err="1"/>
              <a:t>quando</a:t>
            </a:r>
            <a:r>
              <a:rPr lang="en-US" sz="2000" dirty="0"/>
              <a:t> </a:t>
            </a:r>
            <a:r>
              <a:rPr lang="en-US" sz="2000" dirty="0" err="1"/>
              <a:t>comparada</a:t>
            </a:r>
            <a:r>
              <a:rPr lang="en-US" sz="2000" dirty="0"/>
              <a:t> a </a:t>
            </a:r>
            <a:r>
              <a:rPr lang="en-US" sz="2000" dirty="0" err="1"/>
              <a:t>outras</a:t>
            </a:r>
            <a:r>
              <a:rPr lang="en-US" sz="2000" dirty="0"/>
              <a:t> </a:t>
            </a:r>
            <a:r>
              <a:rPr lang="en-US" sz="2000" dirty="0" err="1"/>
              <a:t>tecnologias</a:t>
            </a:r>
            <a:r>
              <a:rPr lang="en-US" sz="2000" dirty="0"/>
              <a:t>. </a:t>
            </a:r>
            <a:r>
              <a:rPr lang="en-US" sz="2000" dirty="0" err="1"/>
              <a:t>Porém</a:t>
            </a:r>
            <a:r>
              <a:rPr lang="en-US" sz="2000" dirty="0"/>
              <a:t> </a:t>
            </a:r>
            <a:r>
              <a:rPr lang="en-US" sz="2000" dirty="0" err="1"/>
              <a:t>aceitava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aplicação</a:t>
            </a:r>
            <a:r>
              <a:rPr lang="en-US" sz="2000" dirty="0"/>
              <a:t> de </a:t>
            </a:r>
            <a:r>
              <a:rPr lang="en-US" sz="2000" dirty="0" err="1"/>
              <a:t>armazéns</a:t>
            </a:r>
            <a:endParaRPr lang="en-US" sz="2000" dirty="0"/>
          </a:p>
          <a:p>
            <a:pPr lvl="2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6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A7C97B8-2379-40E5-A95F-FB5E61A53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D55109-33B8-41BE-B76D-54525EA5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pt-BR" dirty="0"/>
              <a:t>Bluetooth</a:t>
            </a:r>
            <a:endParaRPr lang="en-US" dirty="0"/>
          </a:p>
        </p:txBody>
      </p:sp>
      <p:pic>
        <p:nvPicPr>
          <p:cNvPr id="1026" name="Picture 2" descr="Image result for operation modes ble">
            <a:extLst>
              <a:ext uri="{FF2B5EF4-FFF2-40B4-BE49-F238E27FC236}">
                <a16:creationId xmlns:a16="http://schemas.microsoft.com/office/drawing/2014/main" id="{8FEF4592-5C7A-481A-B253-BBC6EAE1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543922"/>
            <a:ext cx="6909801" cy="35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C29A6B1-EC94-4744-BE48-B764337E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B278FBF-312F-4469-9A79-11315960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Modos</a:t>
            </a:r>
            <a:r>
              <a:rPr lang="en-US" dirty="0"/>
              <a:t> de </a:t>
            </a:r>
            <a:r>
              <a:rPr lang="en-US" dirty="0" err="1"/>
              <a:t>operação</a:t>
            </a:r>
            <a:endParaRPr lang="en-US" dirty="0"/>
          </a:p>
          <a:p>
            <a:pPr lvl="2"/>
            <a:r>
              <a:rPr lang="en-US" sz="1800" dirty="0"/>
              <a:t>Broadcaster</a:t>
            </a:r>
          </a:p>
          <a:p>
            <a:pPr lvl="2"/>
            <a:r>
              <a:rPr lang="en-US" sz="1800" dirty="0"/>
              <a:t>Observer</a:t>
            </a:r>
          </a:p>
          <a:p>
            <a:pPr lvl="2"/>
            <a:r>
              <a:rPr lang="en-US" sz="1800" dirty="0"/>
              <a:t>Slave</a:t>
            </a:r>
          </a:p>
          <a:p>
            <a:pPr lvl="2"/>
            <a:r>
              <a:rPr lang="en-US" sz="1800" dirty="0"/>
              <a:t>Central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3FF3CE-53DE-41A6-A8DF-EE8A85EDC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0F0D992-B6E9-451D-A97E-B81C761D0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2446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C68C9663-AC99-4DFD-81B7-B5895A4B6BD0}"/>
              </a:ext>
            </a:extLst>
          </p:cNvPr>
          <p:cNvSpPr txBox="1">
            <a:spLocks/>
          </p:cNvSpPr>
          <p:nvPr/>
        </p:nvSpPr>
        <p:spPr>
          <a:xfrm>
            <a:off x="238370" y="309569"/>
            <a:ext cx="8270630" cy="77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6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l"/>
            <a:r>
              <a:rPr lang="pt-BR" dirty="0"/>
              <a:t>Amostragem RSSI por canais</a:t>
            </a:r>
            <a:endParaRPr 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554553-AC5D-4C0F-86E9-4B987A76072E}"/>
              </a:ext>
            </a:extLst>
          </p:cNvPr>
          <p:cNvSpPr txBox="1"/>
          <p:nvPr/>
        </p:nvSpPr>
        <p:spPr>
          <a:xfrm>
            <a:off x="6167718" y="1877583"/>
            <a:ext cx="50844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Bluetooth – </a:t>
            </a:r>
            <a:r>
              <a:rPr lang="pt-BR" dirty="0" err="1">
                <a:latin typeface="Meiryo" panose="020B0604030504040204" pitchFamily="34" charset="-128"/>
                <a:ea typeface="Meiryo" panose="020B0604030504040204" pitchFamily="34" charset="-128"/>
              </a:rPr>
              <a:t>Advertising</a:t>
            </a: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 3 canais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latin typeface="Meiryo" panose="020B0604030504040204" pitchFamily="34" charset="-128"/>
                <a:ea typeface="Meiryo" panose="020B0604030504040204" pitchFamily="34" charset="-128"/>
              </a:rPr>
              <a:t>Stack</a:t>
            </a: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 padrão do Bluetooth só permite o RSSI dos três canais ao mesmo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Separamos a leitura dos RSSI dos três canais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Diminui interferências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Eventuais erros em um dos canais não são propagados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052" name="Picture 4" descr="Image result for bluetooth channels">
            <a:extLst>
              <a:ext uri="{FF2B5EF4-FFF2-40B4-BE49-F238E27FC236}">
                <a16:creationId xmlns:a16="http://schemas.microsoft.com/office/drawing/2014/main" id="{47A9A0C9-5220-4715-8AA8-05D0200A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4" y="1828277"/>
            <a:ext cx="4966447" cy="245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23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C68C9663-AC99-4DFD-81B7-B5895A4B6BD0}"/>
              </a:ext>
            </a:extLst>
          </p:cNvPr>
          <p:cNvSpPr txBox="1">
            <a:spLocks/>
          </p:cNvSpPr>
          <p:nvPr/>
        </p:nvSpPr>
        <p:spPr>
          <a:xfrm>
            <a:off x="238370" y="309569"/>
            <a:ext cx="8270630" cy="77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6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l"/>
            <a:r>
              <a:rPr lang="pt-BR" dirty="0"/>
              <a:t>Pesquisa – Amostragem RSSI por canais</a:t>
            </a:r>
            <a:endParaRPr lang="en-US" dirty="0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4050CAB-22C9-45B0-B739-C61B08AF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02" y="1639717"/>
            <a:ext cx="4945809" cy="3497883"/>
          </a:xfrm>
          <a:prstGeom prst="rect">
            <a:avLst/>
          </a:prstGeom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9EAE80A-4725-4351-8E8B-C2E38FA9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89" y="1670200"/>
            <a:ext cx="4724809" cy="3467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FF081F9-2E6A-4368-A23F-AB0D23AFA5DD}"/>
              </a:ext>
            </a:extLst>
          </p:cNvPr>
          <p:cNvSpPr txBox="1"/>
          <p:nvPr/>
        </p:nvSpPr>
        <p:spPr>
          <a:xfrm>
            <a:off x="864889" y="5350334"/>
            <a:ext cx="996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</a:t>
            </a:r>
            <a:r>
              <a:rPr lang="en-US" dirty="0"/>
              <a:t>A Bluetooth Low Energy Indoor Positioning System with Channel Diversity, Weighted Trilateration </a:t>
            </a:r>
          </a:p>
          <a:p>
            <a:r>
              <a:rPr lang="en-US" dirty="0"/>
              <a:t>and Kalman Filtering. 2017. </a:t>
            </a:r>
          </a:p>
        </p:txBody>
      </p:sp>
    </p:spTree>
    <p:extLst>
      <p:ext uri="{BB962C8B-B14F-4D97-AF65-F5344CB8AC3E}">
        <p14:creationId xmlns:p14="http://schemas.microsoft.com/office/powerpoint/2010/main" val="124201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C68C9663-AC99-4DFD-81B7-B5895A4B6BD0}"/>
              </a:ext>
            </a:extLst>
          </p:cNvPr>
          <p:cNvSpPr txBox="1">
            <a:spLocks/>
          </p:cNvSpPr>
          <p:nvPr/>
        </p:nvSpPr>
        <p:spPr>
          <a:xfrm>
            <a:off x="238370" y="309569"/>
            <a:ext cx="8270630" cy="77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6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l"/>
            <a:r>
              <a:rPr lang="pt-BR" dirty="0"/>
              <a:t>Algoritmos</a:t>
            </a:r>
            <a:endParaRPr lang="en-US" dirty="0"/>
          </a:p>
        </p:txBody>
      </p:sp>
      <p:pic>
        <p:nvPicPr>
          <p:cNvPr id="3" name="Imagem 2" descr="Uma imagem contendo placar&#10;&#10;Descrição gerada automaticamente">
            <a:extLst>
              <a:ext uri="{FF2B5EF4-FFF2-40B4-BE49-F238E27FC236}">
                <a16:creationId xmlns:a16="http://schemas.microsoft.com/office/drawing/2014/main" id="{321CF4E8-87F2-4D08-93E9-64120486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87" y="2560953"/>
            <a:ext cx="10699186" cy="17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5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C68C9663-AC99-4DFD-81B7-B5895A4B6BD0}"/>
              </a:ext>
            </a:extLst>
          </p:cNvPr>
          <p:cNvSpPr txBox="1">
            <a:spLocks/>
          </p:cNvSpPr>
          <p:nvPr/>
        </p:nvSpPr>
        <p:spPr>
          <a:xfrm>
            <a:off x="238370" y="309569"/>
            <a:ext cx="8270630" cy="77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6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l"/>
            <a:r>
              <a:rPr lang="pt-BR" dirty="0"/>
              <a:t>Algoritmos – Compensação em tempo real</a:t>
            </a:r>
            <a:endParaRPr lang="en-US" dirty="0"/>
          </a:p>
        </p:txBody>
      </p:sp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ABA80F70-A20A-4349-AB69-C09A4C5B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61" y="1564848"/>
            <a:ext cx="8023759" cy="429341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462B3D-68BC-4888-AE6C-2E9BF687CD98}"/>
              </a:ext>
            </a:extLst>
          </p:cNvPr>
          <p:cNvSpPr txBox="1"/>
          <p:nvPr/>
        </p:nvSpPr>
        <p:spPr>
          <a:xfrm>
            <a:off x="348792" y="1168924"/>
            <a:ext cx="750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Tag</a:t>
            </a:r>
            <a:r>
              <a:rPr lang="pt-BR" dirty="0"/>
              <a:t> de referencia com posição conhecida, para minimizar erros em tempo real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17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C68C9663-AC99-4DFD-81B7-B5895A4B6BD0}"/>
              </a:ext>
            </a:extLst>
          </p:cNvPr>
          <p:cNvSpPr txBox="1">
            <a:spLocks/>
          </p:cNvSpPr>
          <p:nvPr/>
        </p:nvSpPr>
        <p:spPr>
          <a:xfrm>
            <a:off x="238370" y="309569"/>
            <a:ext cx="8270630" cy="77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6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l"/>
            <a:r>
              <a:rPr lang="pt-BR" dirty="0"/>
              <a:t>Algoritmos – Trilateração com pesos</a:t>
            </a:r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380A32-4CCC-4726-B9CD-80BB045B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591" y="1976509"/>
            <a:ext cx="6878817" cy="387933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E8DE728-8462-4BC8-BB42-24A3B3C1F5E0}"/>
              </a:ext>
            </a:extLst>
          </p:cNvPr>
          <p:cNvSpPr txBox="1"/>
          <p:nvPr/>
        </p:nvSpPr>
        <p:spPr>
          <a:xfrm>
            <a:off x="395926" y="1225485"/>
            <a:ext cx="750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Mais peso para quem possui menor RSSI, em relação a triangulação tradicional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9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76025-E36D-459A-9755-DE0CCDD9B2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83C8E6-E49B-461D-B925-2D7C3ADD85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C68C9663-AC99-4DFD-81B7-B5895A4B6BD0}"/>
              </a:ext>
            </a:extLst>
          </p:cNvPr>
          <p:cNvSpPr txBox="1">
            <a:spLocks/>
          </p:cNvSpPr>
          <p:nvPr/>
        </p:nvSpPr>
        <p:spPr>
          <a:xfrm>
            <a:off x="238370" y="309569"/>
            <a:ext cx="8270630" cy="77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6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l"/>
            <a:r>
              <a:rPr lang="pt-BR" dirty="0"/>
              <a:t>Hardware</a:t>
            </a:r>
            <a:endParaRPr 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554553-AC5D-4C0F-86E9-4B987A76072E}"/>
              </a:ext>
            </a:extLst>
          </p:cNvPr>
          <p:cNvSpPr txBox="1"/>
          <p:nvPr/>
        </p:nvSpPr>
        <p:spPr>
          <a:xfrm>
            <a:off x="377640" y="1752077"/>
            <a:ext cx="11410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Foco nos algoritmos e aplicação em armazéns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Escolha de hardware consolidado com funcionalidades necessárias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Preço acessível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Alta escalabilidade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Eficiência energética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Bluetooth </a:t>
            </a:r>
            <a:r>
              <a:rPr lang="pt-BR" dirty="0" err="1">
                <a:latin typeface="Meiryo" panose="020B0604030504040204" pitchFamily="34" charset="-128"/>
                <a:ea typeface="Meiryo" panose="020B0604030504040204" pitchFamily="34" charset="-128"/>
              </a:rPr>
              <a:t>Low</a:t>
            </a: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Hardware da DEV Tecnologia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Microcontrolador da família nRF5, continuar desenvolvimento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Possibilidade de integração com nossos algoritmos e nosso </a:t>
            </a:r>
            <a:r>
              <a:rPr lang="pt-BR" dirty="0" err="1">
                <a:latin typeface="Meiryo" panose="020B0604030504040204" pitchFamily="34" charset="-128"/>
                <a:ea typeface="Meiryo" panose="020B0604030504040204" pitchFamily="34" charset="-128"/>
              </a:rPr>
              <a:t>back-end</a:t>
            </a: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 focado em armazéns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Desenvolvido no Brasil</a:t>
            </a:r>
          </a:p>
        </p:txBody>
      </p:sp>
    </p:spTree>
    <p:extLst>
      <p:ext uri="{BB962C8B-B14F-4D97-AF65-F5344CB8AC3E}">
        <p14:creationId xmlns:p14="http://schemas.microsoft.com/office/powerpoint/2010/main" val="268451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7603D-4692-48D3-B71A-71FD0149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FA32-37B0-4338-8BB8-99DDA7CF2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sz="2400" dirty="0"/>
              <a:t>Problema trazido pela Samsung </a:t>
            </a:r>
            <a:r>
              <a:rPr lang="pt-BR" sz="2400" dirty="0" err="1"/>
              <a:t>Cello</a:t>
            </a:r>
            <a:r>
              <a:rPr lang="pt-BR" sz="2400" dirty="0"/>
              <a:t> </a:t>
            </a:r>
            <a:r>
              <a:rPr lang="pt-BR" sz="2400" dirty="0" err="1"/>
              <a:t>Logistics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Tradicionalmente identificação de localização por códigos de barra em ambiente controlado.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Localização por posição onde quer que o funcionário coloque o objeto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Otimizações de tempo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Aumento de produtividade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Informação para WMS (</a:t>
            </a:r>
            <a:r>
              <a:rPr lang="pt-BR" sz="2400" dirty="0" err="1"/>
              <a:t>warehouse</a:t>
            </a:r>
            <a:r>
              <a:rPr lang="pt-BR" sz="2400" dirty="0"/>
              <a:t> </a:t>
            </a:r>
            <a:r>
              <a:rPr lang="pt-BR" sz="2400" dirty="0" err="1"/>
              <a:t>managment</a:t>
            </a:r>
            <a:r>
              <a:rPr lang="pt-BR" sz="2400" dirty="0"/>
              <a:t> system)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9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C68C9663-AC99-4DFD-81B7-B5895A4B6BD0}"/>
              </a:ext>
            </a:extLst>
          </p:cNvPr>
          <p:cNvSpPr txBox="1">
            <a:spLocks/>
          </p:cNvSpPr>
          <p:nvPr/>
        </p:nvSpPr>
        <p:spPr>
          <a:xfrm>
            <a:off x="238370" y="309569"/>
            <a:ext cx="8270630" cy="77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6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l"/>
            <a:r>
              <a:rPr lang="pt-BR" dirty="0"/>
              <a:t>Hardware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B75D67-0260-49E5-B0CD-F55C4C361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270" y="1802186"/>
            <a:ext cx="9087460" cy="31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8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C68C9663-AC99-4DFD-81B7-B5895A4B6BD0}"/>
              </a:ext>
            </a:extLst>
          </p:cNvPr>
          <p:cNvSpPr txBox="1">
            <a:spLocks/>
          </p:cNvSpPr>
          <p:nvPr/>
        </p:nvSpPr>
        <p:spPr>
          <a:xfrm>
            <a:off x="238370" y="309569"/>
            <a:ext cx="3922323" cy="77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6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l"/>
            <a:r>
              <a:rPr lang="pt-BR" sz="3900" dirty="0"/>
              <a:t>Arquitetura</a:t>
            </a:r>
            <a:endParaRPr lang="en-US" sz="39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554553-AC5D-4C0F-86E9-4B987A76072E}"/>
              </a:ext>
            </a:extLst>
          </p:cNvPr>
          <p:cNvSpPr txBox="1"/>
          <p:nvPr/>
        </p:nvSpPr>
        <p:spPr>
          <a:xfrm>
            <a:off x="12639762" y="2298776"/>
            <a:ext cx="6965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Início da definição de arquitetura e diagramação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Início dos primeiros testes de implementação.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Dispositivo móvel, ao ser solicitado, envia dados recebidos dos sensores próximos para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Dados são processados e armazenados, gerando a localização do operador e do 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Dados armazenados permitem localização e gerenciamento.</a:t>
            </a:r>
          </a:p>
        </p:txBody>
      </p:sp>
      <p:pic>
        <p:nvPicPr>
          <p:cNvPr id="5" name="Gráfico 4" descr="Servidor">
            <a:extLst>
              <a:ext uri="{FF2B5EF4-FFF2-40B4-BE49-F238E27FC236}">
                <a16:creationId xmlns:a16="http://schemas.microsoft.com/office/drawing/2014/main" id="{F32FCE97-D51A-4314-9577-C08361B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386738" y="1903112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42BDFFE-2895-4D1D-B926-17243EB5461F}"/>
              </a:ext>
            </a:extLst>
          </p:cNvPr>
          <p:cNvSpPr txBox="1"/>
          <p:nvPr/>
        </p:nvSpPr>
        <p:spPr>
          <a:xfrm>
            <a:off x="-3799818" y="1352853"/>
            <a:ext cx="1357365" cy="43088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100" dirty="0">
                <a:latin typeface="Meiryo" panose="020B0604030504040204" pitchFamily="34" charset="-128"/>
                <a:ea typeface="Meiryo" panose="020B0604030504040204" pitchFamily="34" charset="-128"/>
              </a:rPr>
              <a:t>Identificação</a:t>
            </a:r>
          </a:p>
          <a:p>
            <a:pPr marL="171450" indent="-171450">
              <a:buFontTx/>
              <a:buChar char="-"/>
            </a:pPr>
            <a:r>
              <a:rPr lang="pt-BR" sz="1100" dirty="0">
                <a:latin typeface="Meiryo" panose="020B0604030504040204" pitchFamily="34" charset="-128"/>
                <a:ea typeface="Meiryo" panose="020B0604030504040204" pitchFamily="34" charset="-128"/>
              </a:rPr>
              <a:t>Sensores lidos</a:t>
            </a:r>
          </a:p>
        </p:txBody>
      </p:sp>
      <p:pic>
        <p:nvPicPr>
          <p:cNvPr id="8" name="Gráfico 7" descr="Banco de dados">
            <a:extLst>
              <a:ext uri="{FF2B5EF4-FFF2-40B4-BE49-F238E27FC236}">
                <a16:creationId xmlns:a16="http://schemas.microsoft.com/office/drawing/2014/main" id="{6CC23C0E-4448-4E8F-AFD3-89E595C0F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388719" y="3520454"/>
            <a:ext cx="914400" cy="914400"/>
          </a:xfrm>
          <a:prstGeom prst="rect">
            <a:avLst/>
          </a:prstGeom>
        </p:spPr>
      </p:pic>
      <p:pic>
        <p:nvPicPr>
          <p:cNvPr id="9" name="Gráfico 8" descr="Banco de dados">
            <a:extLst>
              <a:ext uri="{FF2B5EF4-FFF2-40B4-BE49-F238E27FC236}">
                <a16:creationId xmlns:a16="http://schemas.microsoft.com/office/drawing/2014/main" id="{04B2B10B-5C56-480A-95F8-A6F750F68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79094" y="3539779"/>
            <a:ext cx="914400" cy="914400"/>
          </a:xfrm>
          <a:prstGeom prst="rect">
            <a:avLst/>
          </a:prstGeom>
        </p:spPr>
      </p:pic>
      <p:pic>
        <p:nvPicPr>
          <p:cNvPr id="12" name="Gráfico 11" descr="Servidor">
            <a:extLst>
              <a:ext uri="{FF2B5EF4-FFF2-40B4-BE49-F238E27FC236}">
                <a16:creationId xmlns:a16="http://schemas.microsoft.com/office/drawing/2014/main" id="{1C01E685-FF4E-4B38-9515-C94A778F6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03579" y="5234124"/>
            <a:ext cx="914400" cy="914400"/>
          </a:xfrm>
          <a:prstGeom prst="rect">
            <a:avLst/>
          </a:prstGeom>
        </p:spPr>
      </p:pic>
      <p:pic>
        <p:nvPicPr>
          <p:cNvPr id="13" name="Imagem 1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32A22BC-1157-4297-B2F2-4DC2C6796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20420" y="1961786"/>
            <a:ext cx="797052" cy="797052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D7BFCA6-D01B-4BC9-832B-2DA56C0E6B9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-621894" y="2758838"/>
            <a:ext cx="0" cy="7809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DA0747E-8DF2-46C9-9092-2031BF5F8D4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-2931519" y="2817512"/>
            <a:ext cx="1981" cy="702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D607F28-509A-4992-AA1E-DDDC94A93AF9}"/>
              </a:ext>
            </a:extLst>
          </p:cNvPr>
          <p:cNvSpPr txBox="1"/>
          <p:nvPr/>
        </p:nvSpPr>
        <p:spPr>
          <a:xfrm>
            <a:off x="-2833841" y="2998113"/>
            <a:ext cx="1146949" cy="43088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pt-BR" sz="1100" dirty="0"/>
              <a:t>Localização dos sensores fixos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7007153-85F2-482A-B0CA-D2A224AA4B5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-2472338" y="2360312"/>
            <a:ext cx="1451918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ADFE47-BA49-4D29-AC5F-C4B327B1147A}"/>
              </a:ext>
            </a:extLst>
          </p:cNvPr>
          <p:cNvSpPr txBox="1"/>
          <p:nvPr/>
        </p:nvSpPr>
        <p:spPr>
          <a:xfrm>
            <a:off x="-1555400" y="4544069"/>
            <a:ext cx="1390706" cy="600164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100" dirty="0"/>
              <a:t>Estado atual dos ativos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Dados históricos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B990A8D-E696-4A3D-ADAF-752447648C07}"/>
              </a:ext>
            </a:extLst>
          </p:cNvPr>
          <p:cNvSpPr txBox="1"/>
          <p:nvPr/>
        </p:nvSpPr>
        <p:spPr>
          <a:xfrm>
            <a:off x="-1126830" y="1487934"/>
            <a:ext cx="1009872" cy="430887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pt-BR" sz="1100" dirty="0"/>
              <a:t>Algoritmos de localização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88016C71-B971-4EB7-AF3F-83C022AC6056}"/>
              </a:ext>
            </a:extLst>
          </p:cNvPr>
          <p:cNvCxnSpPr>
            <a:stCxn id="9" idx="1"/>
            <a:endCxn id="12" idx="0"/>
          </p:cNvCxnSpPr>
          <p:nvPr/>
        </p:nvCxnSpPr>
        <p:spPr>
          <a:xfrm rot="10800000" flipV="1">
            <a:off x="-1746378" y="3996978"/>
            <a:ext cx="667285" cy="123714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8DC061D-CAE1-4414-AE00-2A8EA29A137D}"/>
              </a:ext>
            </a:extLst>
          </p:cNvPr>
          <p:cNvSpPr txBox="1"/>
          <p:nvPr/>
        </p:nvSpPr>
        <p:spPr>
          <a:xfrm>
            <a:off x="-1549178" y="5886914"/>
            <a:ext cx="1390706" cy="261610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100" dirty="0"/>
              <a:t>Gerenciamento</a:t>
            </a:r>
          </a:p>
        </p:txBody>
      </p:sp>
      <p:pic>
        <p:nvPicPr>
          <p:cNvPr id="30" name="Imagem 2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629C7BE-4BBD-4410-BD2C-B004A13B2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7361" y="5743858"/>
            <a:ext cx="373078" cy="37307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428D73-2FD8-4474-B4BA-D84E94B70187}"/>
              </a:ext>
            </a:extLst>
          </p:cNvPr>
          <p:cNvSpPr txBox="1"/>
          <p:nvPr/>
        </p:nvSpPr>
        <p:spPr>
          <a:xfrm>
            <a:off x="10560439" y="574760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/</a:t>
            </a:r>
            <a:r>
              <a:rPr lang="pt-BR" dirty="0" err="1"/>
              <a:t>smartwms</a:t>
            </a:r>
            <a:endParaRPr lang="pt-BR" dirty="0"/>
          </a:p>
        </p:txBody>
      </p:sp>
      <p:pic>
        <p:nvPicPr>
          <p:cNvPr id="1026" name="Picture 2" descr="Image result for mqtt icon&quot;">
            <a:extLst>
              <a:ext uri="{FF2B5EF4-FFF2-40B4-BE49-F238E27FC236}">
                <a16:creationId xmlns:a16="http://schemas.microsoft.com/office/drawing/2014/main" id="{01E03371-1CB6-424E-89E1-81FE311F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53" y="2757591"/>
            <a:ext cx="797052" cy="79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luetooth icon&quot;">
            <a:extLst>
              <a:ext uri="{FF2B5EF4-FFF2-40B4-BE49-F238E27FC236}">
                <a16:creationId xmlns:a16="http://schemas.microsoft.com/office/drawing/2014/main" id="{AA487A06-ABBE-4178-9899-8DA10AFA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7" y="2297953"/>
            <a:ext cx="324930" cy="4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C68297E-3E57-40F6-B091-BA80BF5153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31" b="90769" l="3059" r="96000">
                        <a14:foregroundMark x1="41647" y1="13538" x2="71529" y2="11077"/>
                        <a14:foregroundMark x1="85882" y1="9846" x2="91294" y2="11692"/>
                        <a14:foregroundMark x1="94353" y1="24000" x2="96000" y2="32615"/>
                        <a14:foregroundMark x1="7529" y1="55385" x2="6588" y2="55077"/>
                        <a14:foregroundMark x1="3294" y1="47385" x2="3294" y2="47385"/>
                        <a14:foregroundMark x1="28706" y1="90769" x2="28706" y2="9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998" y="2308466"/>
            <a:ext cx="678571" cy="51890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CFE8B7A7-1425-429C-91F0-6F0CC6522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31" b="90769" l="3059" r="96000">
                        <a14:foregroundMark x1="41647" y1="13538" x2="71529" y2="11077"/>
                        <a14:foregroundMark x1="85882" y1="9846" x2="91294" y2="11692"/>
                        <a14:foregroundMark x1="94353" y1="24000" x2="96000" y2="32615"/>
                        <a14:foregroundMark x1="7529" y1="55385" x2="6588" y2="55077"/>
                        <a14:foregroundMark x1="3294" y1="47385" x2="3294" y2="47385"/>
                        <a14:foregroundMark x1="28706" y1="90769" x2="28706" y2="9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503" y="2885038"/>
            <a:ext cx="678571" cy="51890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9F03AD9-D53D-4F52-99EB-AEF3CA6826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31" b="90769" l="3059" r="96000">
                        <a14:foregroundMark x1="41647" y1="13538" x2="71529" y2="11077"/>
                        <a14:foregroundMark x1="85882" y1="9846" x2="91294" y2="11692"/>
                        <a14:foregroundMark x1="94353" y1="24000" x2="96000" y2="32615"/>
                        <a14:foregroundMark x1="7529" y1="55385" x2="6588" y2="55077"/>
                        <a14:foregroundMark x1="3294" y1="47385" x2="3294" y2="47385"/>
                        <a14:foregroundMark x1="28706" y1="90769" x2="28706" y2="9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3309" y="3460919"/>
            <a:ext cx="678571" cy="51890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47CE0BE-5458-4D34-818D-55D707C72046}"/>
              </a:ext>
            </a:extLst>
          </p:cNvPr>
          <p:cNvSpPr txBox="1"/>
          <p:nvPr/>
        </p:nvSpPr>
        <p:spPr>
          <a:xfrm>
            <a:off x="1513457" y="3856049"/>
            <a:ext cx="6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...</a:t>
            </a:r>
          </a:p>
        </p:txBody>
      </p:sp>
      <p:pic>
        <p:nvPicPr>
          <p:cNvPr id="34" name="Gráfico 33" descr="Servidor">
            <a:extLst>
              <a:ext uri="{FF2B5EF4-FFF2-40B4-BE49-F238E27FC236}">
                <a16:creationId xmlns:a16="http://schemas.microsoft.com/office/drawing/2014/main" id="{C3CCBB32-5760-4FF8-AF65-3B91BDB38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2578" y="2690071"/>
            <a:ext cx="914400" cy="914400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408AA4F-8A80-4D38-863E-CDDBAA5DAC57}"/>
              </a:ext>
            </a:extLst>
          </p:cNvPr>
          <p:cNvCxnSpPr>
            <a:cxnSpLocks/>
            <a:stCxn id="19" idx="3"/>
            <a:endCxn id="1026" idx="1"/>
          </p:cNvCxnSpPr>
          <p:nvPr/>
        </p:nvCxnSpPr>
        <p:spPr>
          <a:xfrm>
            <a:off x="2142569" y="2567920"/>
            <a:ext cx="728384" cy="588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BF70D280-75EA-4A82-BAAE-CFC2F52298C9}"/>
              </a:ext>
            </a:extLst>
          </p:cNvPr>
          <p:cNvCxnSpPr>
            <a:cxnSpLocks/>
            <a:stCxn id="32" idx="3"/>
            <a:endCxn id="1026" idx="1"/>
          </p:cNvCxnSpPr>
          <p:nvPr/>
        </p:nvCxnSpPr>
        <p:spPr>
          <a:xfrm>
            <a:off x="2154074" y="3144492"/>
            <a:ext cx="716879" cy="11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7205B71-6804-4A88-8434-782821021CD2}"/>
              </a:ext>
            </a:extLst>
          </p:cNvPr>
          <p:cNvCxnSpPr>
            <a:cxnSpLocks/>
            <a:stCxn id="33" idx="3"/>
            <a:endCxn id="1026" idx="1"/>
          </p:cNvCxnSpPr>
          <p:nvPr/>
        </p:nvCxnSpPr>
        <p:spPr>
          <a:xfrm flipV="1">
            <a:off x="2161880" y="3156117"/>
            <a:ext cx="709073" cy="564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2F6DB967-F5C5-4B1B-AC6A-B3497FF3241C}"/>
              </a:ext>
            </a:extLst>
          </p:cNvPr>
          <p:cNvCxnSpPr>
            <a:cxnSpLocks/>
            <a:stCxn id="1030" idx="3"/>
            <a:endCxn id="19" idx="1"/>
          </p:cNvCxnSpPr>
          <p:nvPr/>
        </p:nvCxnSpPr>
        <p:spPr>
          <a:xfrm>
            <a:off x="746517" y="2545781"/>
            <a:ext cx="717481" cy="221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97B3851-C96A-410E-87B9-E90030977D65}"/>
              </a:ext>
            </a:extLst>
          </p:cNvPr>
          <p:cNvCxnSpPr>
            <a:cxnSpLocks/>
            <a:stCxn id="1030" idx="3"/>
            <a:endCxn id="32" idx="1"/>
          </p:cNvCxnSpPr>
          <p:nvPr/>
        </p:nvCxnSpPr>
        <p:spPr>
          <a:xfrm>
            <a:off x="746517" y="2545781"/>
            <a:ext cx="728986" cy="5987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D590E24F-E8AE-4F8D-A3A8-663DC02A663B}"/>
              </a:ext>
            </a:extLst>
          </p:cNvPr>
          <p:cNvCxnSpPr>
            <a:cxnSpLocks/>
            <a:stCxn id="1030" idx="3"/>
            <a:endCxn id="33" idx="1"/>
          </p:cNvCxnSpPr>
          <p:nvPr/>
        </p:nvCxnSpPr>
        <p:spPr>
          <a:xfrm>
            <a:off x="746517" y="2545781"/>
            <a:ext cx="736792" cy="11745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5D393660-ABFC-440E-A2BD-69536F0B3FD2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3668005" y="3138426"/>
            <a:ext cx="917637" cy="1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AA13835-3E60-4E87-808C-C91AD2A3737B}"/>
              </a:ext>
            </a:extLst>
          </p:cNvPr>
          <p:cNvSpPr txBox="1"/>
          <p:nvPr/>
        </p:nvSpPr>
        <p:spPr>
          <a:xfrm>
            <a:off x="2828712" y="3460919"/>
            <a:ext cx="87033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>
                <a:latin typeface="Meiryo" panose="020B0604030504040204" pitchFamily="34" charset="-128"/>
                <a:ea typeface="Meiryo" panose="020B0604030504040204" pitchFamily="34" charset="-128"/>
              </a:rPr>
              <a:t>mqtt</a:t>
            </a:r>
            <a:r>
              <a:rPr lang="pt-BR" sz="1200" dirty="0">
                <a:latin typeface="Meiryo" panose="020B0604030504040204" pitchFamily="34" charset="-128"/>
                <a:ea typeface="Meiryo" panose="020B0604030504040204" pitchFamily="34" charset="-128"/>
              </a:rPr>
              <a:t> broker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1EDE3697-9FD2-43A1-B275-AAD5E856294E}"/>
              </a:ext>
            </a:extLst>
          </p:cNvPr>
          <p:cNvSpPr txBox="1"/>
          <p:nvPr/>
        </p:nvSpPr>
        <p:spPr>
          <a:xfrm>
            <a:off x="2142569" y="2467494"/>
            <a:ext cx="1016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err="1">
                <a:latin typeface="Meiryo" panose="020B0604030504040204" pitchFamily="34" charset="-128"/>
                <a:ea typeface="Meiryo" panose="020B0604030504040204" pitchFamily="34" charset="-128"/>
              </a:rPr>
              <a:t>mqtt</a:t>
            </a:r>
            <a:r>
              <a:rPr lang="pt-BR" sz="1050" dirty="0">
                <a:latin typeface="Meiryo" panose="020B0604030504040204" pitchFamily="34" charset="-128"/>
                <a:ea typeface="Meiryo" panose="020B0604030504040204" pitchFamily="34" charset="-128"/>
              </a:rPr>
              <a:t> pub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DB0A7CE-112F-42A5-A2BF-C4FBA7A2ACB3}"/>
              </a:ext>
            </a:extLst>
          </p:cNvPr>
          <p:cNvSpPr txBox="1"/>
          <p:nvPr/>
        </p:nvSpPr>
        <p:spPr>
          <a:xfrm>
            <a:off x="3608379" y="2921919"/>
            <a:ext cx="1016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err="1">
                <a:latin typeface="Meiryo" panose="020B0604030504040204" pitchFamily="34" charset="-128"/>
                <a:ea typeface="Meiryo" panose="020B0604030504040204" pitchFamily="34" charset="-128"/>
              </a:rPr>
              <a:t>mqtt</a:t>
            </a:r>
            <a:r>
              <a:rPr lang="pt-BR" sz="1050" dirty="0">
                <a:latin typeface="Meiryo" panose="020B0604030504040204" pitchFamily="34" charset="-128"/>
                <a:ea typeface="Meiryo" panose="020B0604030504040204" pitchFamily="34" charset="-128"/>
              </a:rPr>
              <a:t> sub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D104E8E-6B43-4413-940B-4A10FD5A9EDD}"/>
              </a:ext>
            </a:extLst>
          </p:cNvPr>
          <p:cNvSpPr txBox="1"/>
          <p:nvPr/>
        </p:nvSpPr>
        <p:spPr>
          <a:xfrm>
            <a:off x="4133937" y="3712321"/>
            <a:ext cx="112630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eiryo" panose="020B0604030504040204" pitchFamily="34" charset="-128"/>
                <a:ea typeface="Meiryo" panose="020B0604030504040204" pitchFamily="34" charset="-128"/>
              </a:rPr>
              <a:t>Serviços de localização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E76586CB-E0C6-492D-A472-0CD6113102B4}"/>
              </a:ext>
            </a:extLst>
          </p:cNvPr>
          <p:cNvSpPr txBox="1"/>
          <p:nvPr/>
        </p:nvSpPr>
        <p:spPr>
          <a:xfrm>
            <a:off x="163892" y="1903112"/>
            <a:ext cx="87033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>
                <a:latin typeface="Meiryo" panose="020B0604030504040204" pitchFamily="34" charset="-128"/>
                <a:ea typeface="Meiryo" panose="020B0604030504040204" pitchFamily="34" charset="-128"/>
              </a:rPr>
              <a:t>tags</a:t>
            </a:r>
            <a:endParaRPr lang="pt-BR" sz="1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17DBFE8-F10A-4F30-B223-D64327799FD3}"/>
              </a:ext>
            </a:extLst>
          </p:cNvPr>
          <p:cNvSpPr txBox="1"/>
          <p:nvPr/>
        </p:nvSpPr>
        <p:spPr>
          <a:xfrm>
            <a:off x="1379622" y="4521076"/>
            <a:ext cx="87033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eiryo" panose="020B0604030504040204" pitchFamily="34" charset="-128"/>
                <a:ea typeface="Meiryo" panose="020B0604030504040204" pitchFamily="34" charset="-128"/>
              </a:rPr>
              <a:t>sensores</a:t>
            </a:r>
          </a:p>
        </p:txBody>
      </p:sp>
      <p:pic>
        <p:nvPicPr>
          <p:cNvPr id="57" name="Gráfico 56" descr="Wi-Fi">
            <a:extLst>
              <a:ext uri="{FF2B5EF4-FFF2-40B4-BE49-F238E27FC236}">
                <a16:creationId xmlns:a16="http://schemas.microsoft.com/office/drawing/2014/main" id="{4ABAECDE-DB82-4889-B5B6-82D5FC1D69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1064" y="2355903"/>
            <a:ext cx="258510" cy="258510"/>
          </a:xfrm>
          <a:prstGeom prst="rect">
            <a:avLst/>
          </a:prstGeom>
        </p:spPr>
      </p:pic>
      <p:pic>
        <p:nvPicPr>
          <p:cNvPr id="66" name="Gráfico 65" descr="Wi-Fi">
            <a:extLst>
              <a:ext uri="{FF2B5EF4-FFF2-40B4-BE49-F238E27FC236}">
                <a16:creationId xmlns:a16="http://schemas.microsoft.com/office/drawing/2014/main" id="{3A36FA10-7990-4CEA-8DE1-7C13445D02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7484" y="2901861"/>
            <a:ext cx="258510" cy="258510"/>
          </a:xfrm>
          <a:prstGeom prst="rect">
            <a:avLst/>
          </a:prstGeom>
        </p:spPr>
      </p:pic>
      <p:pic>
        <p:nvPicPr>
          <p:cNvPr id="67" name="Gráfico 66" descr="Wi-Fi">
            <a:extLst>
              <a:ext uri="{FF2B5EF4-FFF2-40B4-BE49-F238E27FC236}">
                <a16:creationId xmlns:a16="http://schemas.microsoft.com/office/drawing/2014/main" id="{BFDFEAB1-CECD-408A-BE31-2CBEA3838C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0887" y="3361177"/>
            <a:ext cx="258510" cy="258510"/>
          </a:xfrm>
          <a:prstGeom prst="rect">
            <a:avLst/>
          </a:prstGeom>
        </p:spPr>
      </p:pic>
      <p:pic>
        <p:nvPicPr>
          <p:cNvPr id="64" name="Gráfico 63" descr="Bluetooth">
            <a:extLst>
              <a:ext uri="{FF2B5EF4-FFF2-40B4-BE49-F238E27FC236}">
                <a16:creationId xmlns:a16="http://schemas.microsoft.com/office/drawing/2014/main" id="{2155AE1A-B8FC-44FA-A8FC-25384BB5E8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4971" y="3031116"/>
            <a:ext cx="224327" cy="224327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74BC6AAF-23A4-4324-A83F-714BF7E2F8BF}"/>
              </a:ext>
            </a:extLst>
          </p:cNvPr>
          <p:cNvSpPr txBox="1"/>
          <p:nvPr/>
        </p:nvSpPr>
        <p:spPr>
          <a:xfrm>
            <a:off x="1206473" y="1248517"/>
            <a:ext cx="15735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err="1">
                <a:latin typeface="Meiryo" panose="020B0604030504040204" pitchFamily="34" charset="-128"/>
                <a:ea typeface="Meiryo" panose="020B0604030504040204" pitchFamily="34" charset="-128"/>
              </a:rPr>
              <a:t>advertising</a:t>
            </a:r>
            <a:endParaRPr lang="pt-BR" sz="105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pt-BR" sz="1050" dirty="0">
                <a:latin typeface="Meiryo" panose="020B0604030504040204" pitchFamily="34" charset="-128"/>
                <a:ea typeface="Meiryo" panose="020B0604030504040204" pitchFamily="34" charset="-128"/>
              </a:rPr>
              <a:t>separação de canais</a:t>
            </a:r>
          </a:p>
        </p:txBody>
      </p:sp>
      <p:pic>
        <p:nvPicPr>
          <p:cNvPr id="1032" name="Picture 8" descr="Image result for firestore logo&quot;">
            <a:extLst>
              <a:ext uri="{FF2B5EF4-FFF2-40B4-BE49-F238E27FC236}">
                <a16:creationId xmlns:a16="http://schemas.microsoft.com/office/drawing/2014/main" id="{2FC96B15-2966-4A78-B163-8E37441AA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523" y="4335154"/>
            <a:ext cx="582370" cy="51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cp logo&quot;">
            <a:extLst>
              <a:ext uri="{FF2B5EF4-FFF2-40B4-BE49-F238E27FC236}">
                <a16:creationId xmlns:a16="http://schemas.microsoft.com/office/drawing/2014/main" id="{D4043909-B95D-4B6B-BAF9-3A08633B5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08" y="2565777"/>
            <a:ext cx="383628" cy="38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8F98630-E9E1-4239-ADF7-820B7F9563CA}"/>
              </a:ext>
            </a:extLst>
          </p:cNvPr>
          <p:cNvCxnSpPr>
            <a:cxnSpLocks/>
            <a:stCxn id="34" idx="2"/>
            <a:endCxn id="1032" idx="0"/>
          </p:cNvCxnSpPr>
          <p:nvPr/>
        </p:nvCxnSpPr>
        <p:spPr>
          <a:xfrm>
            <a:off x="4929778" y="3604471"/>
            <a:ext cx="973930" cy="730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3" name="Gráfico 72" descr="Monitorar">
            <a:extLst>
              <a:ext uri="{FF2B5EF4-FFF2-40B4-BE49-F238E27FC236}">
                <a16:creationId xmlns:a16="http://schemas.microsoft.com/office/drawing/2014/main" id="{391C30D1-09A2-4509-9046-07D101800A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55756" y="2681226"/>
            <a:ext cx="914400" cy="914400"/>
          </a:xfrm>
          <a:prstGeom prst="rect">
            <a:avLst/>
          </a:prstGeom>
        </p:spPr>
      </p:pic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C65CF3E8-03F5-43FC-BFC4-68E44A7F37DB}"/>
              </a:ext>
            </a:extLst>
          </p:cNvPr>
          <p:cNvCxnSpPr>
            <a:cxnSpLocks/>
            <a:stCxn id="34" idx="3"/>
            <a:endCxn id="73" idx="1"/>
          </p:cNvCxnSpPr>
          <p:nvPr/>
        </p:nvCxnSpPr>
        <p:spPr>
          <a:xfrm flipV="1">
            <a:off x="5386978" y="3138426"/>
            <a:ext cx="1068778" cy="88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38791954-A231-4F12-BCE1-B3AEBD27FDE1}"/>
              </a:ext>
            </a:extLst>
          </p:cNvPr>
          <p:cNvCxnSpPr>
            <a:stCxn id="1032" idx="0"/>
            <a:endCxn id="73" idx="2"/>
          </p:cNvCxnSpPr>
          <p:nvPr/>
        </p:nvCxnSpPr>
        <p:spPr>
          <a:xfrm flipV="1">
            <a:off x="5903708" y="3595626"/>
            <a:ext cx="1009248" cy="739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75EDFA90-400A-450E-B897-877D01E22E8B}"/>
              </a:ext>
            </a:extLst>
          </p:cNvPr>
          <p:cNvSpPr txBox="1"/>
          <p:nvPr/>
        </p:nvSpPr>
        <p:spPr>
          <a:xfrm>
            <a:off x="4972207" y="4938511"/>
            <a:ext cx="1968953" cy="938719"/>
          </a:xfrm>
          <a:prstGeom prst="rect">
            <a:avLst/>
          </a:prstGeom>
          <a:solidFill>
            <a:srgbClr val="F8F8F8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Tx/>
              <a:buChar char="-"/>
              <a:defRPr sz="1100"/>
            </a:lvl1pPr>
          </a:lstStyle>
          <a:p>
            <a:pPr marL="0" indent="0">
              <a:buNone/>
            </a:pPr>
            <a:r>
              <a:rPr lang="pt-BR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Firestore</a:t>
            </a:r>
            <a:endParaRPr lang="pt-BR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Dados dos sensores</a:t>
            </a:r>
          </a:p>
          <a:p>
            <a:r>
              <a:rPr lang="pt-BR" dirty="0" err="1">
                <a:latin typeface="Meiryo" panose="020B0604030504040204" pitchFamily="34" charset="-128"/>
                <a:ea typeface="Meiryo" panose="020B0604030504040204" pitchFamily="34" charset="-128"/>
              </a:rPr>
              <a:t>Tags</a:t>
            </a:r>
            <a:endParaRPr 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Referências</a:t>
            </a:r>
          </a:p>
          <a:p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Localizações</a:t>
            </a:r>
          </a:p>
        </p:txBody>
      </p:sp>
      <p:pic>
        <p:nvPicPr>
          <p:cNvPr id="83" name="Gráfico 82" descr="Trabalhador da construção civil">
            <a:extLst>
              <a:ext uri="{FF2B5EF4-FFF2-40B4-BE49-F238E27FC236}">
                <a16:creationId xmlns:a16="http://schemas.microsoft.com/office/drawing/2014/main" id="{2D09F36B-43D4-4592-96E5-5CB081D33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29778" y="1719806"/>
            <a:ext cx="405661" cy="405661"/>
          </a:xfrm>
          <a:prstGeom prst="rect">
            <a:avLst/>
          </a:prstGeom>
        </p:spPr>
      </p:pic>
      <p:grpSp>
        <p:nvGrpSpPr>
          <p:cNvPr id="84" name="Agrupar 83">
            <a:extLst>
              <a:ext uri="{FF2B5EF4-FFF2-40B4-BE49-F238E27FC236}">
                <a16:creationId xmlns:a16="http://schemas.microsoft.com/office/drawing/2014/main" id="{07D24E00-177F-4535-8B44-C52A6389C30A}"/>
              </a:ext>
            </a:extLst>
          </p:cNvPr>
          <p:cNvGrpSpPr/>
          <p:nvPr/>
        </p:nvGrpSpPr>
        <p:grpSpPr>
          <a:xfrm>
            <a:off x="4373106" y="1420283"/>
            <a:ext cx="668995" cy="654002"/>
            <a:chOff x="7609764" y="698851"/>
            <a:chExt cx="668995" cy="654002"/>
          </a:xfrm>
        </p:grpSpPr>
        <p:pic>
          <p:nvPicPr>
            <p:cNvPr id="81" name="Gráfico 80" descr="Smartphone">
              <a:extLst>
                <a:ext uri="{FF2B5EF4-FFF2-40B4-BE49-F238E27FC236}">
                  <a16:creationId xmlns:a16="http://schemas.microsoft.com/office/drawing/2014/main" id="{6A7F13B6-6807-4BB5-BE7C-E65F26C6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09764" y="906856"/>
              <a:ext cx="445997" cy="445997"/>
            </a:xfrm>
            <a:prstGeom prst="rect">
              <a:avLst/>
            </a:prstGeom>
          </p:spPr>
        </p:pic>
        <p:pic>
          <p:nvPicPr>
            <p:cNvPr id="90" name="Gráfico 89" descr="Smartphone">
              <a:extLst>
                <a:ext uri="{FF2B5EF4-FFF2-40B4-BE49-F238E27FC236}">
                  <a16:creationId xmlns:a16="http://schemas.microsoft.com/office/drawing/2014/main" id="{F63F6F9A-348B-4975-BF68-B193065E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720439" y="812722"/>
              <a:ext cx="445997" cy="445997"/>
            </a:xfrm>
            <a:prstGeom prst="rect">
              <a:avLst/>
            </a:prstGeom>
          </p:spPr>
        </p:pic>
        <p:pic>
          <p:nvPicPr>
            <p:cNvPr id="91" name="Gráfico 90" descr="Smartphone">
              <a:extLst>
                <a:ext uri="{FF2B5EF4-FFF2-40B4-BE49-F238E27FC236}">
                  <a16:creationId xmlns:a16="http://schemas.microsoft.com/office/drawing/2014/main" id="{F9065FA6-C54B-4011-A7F0-62DCACBA2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832762" y="698851"/>
              <a:ext cx="445997" cy="445997"/>
            </a:xfrm>
            <a:prstGeom prst="rect">
              <a:avLst/>
            </a:prstGeom>
          </p:spPr>
        </p:pic>
      </p:grp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C25C1548-013B-4A1A-A9A5-FB44E26536EA}"/>
              </a:ext>
            </a:extLst>
          </p:cNvPr>
          <p:cNvCxnSpPr>
            <a:stCxn id="34" idx="0"/>
          </p:cNvCxnSpPr>
          <p:nvPr/>
        </p:nvCxnSpPr>
        <p:spPr>
          <a:xfrm flipV="1">
            <a:off x="4929778" y="2125467"/>
            <a:ext cx="0" cy="5646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8" name="Picture 6" descr="Image result for bluetooth icon&quot;">
            <a:extLst>
              <a:ext uri="{FF2B5EF4-FFF2-40B4-BE49-F238E27FC236}">
                <a16:creationId xmlns:a16="http://schemas.microsoft.com/office/drawing/2014/main" id="{6496EF01-D023-45C4-9F6D-98D14142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3" y="3475348"/>
            <a:ext cx="324930" cy="4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F9499470-A00C-484C-B989-52128A8E81C3}"/>
              </a:ext>
            </a:extLst>
          </p:cNvPr>
          <p:cNvCxnSpPr>
            <a:cxnSpLocks/>
            <a:stCxn id="98" idx="3"/>
            <a:endCxn id="19" idx="1"/>
          </p:cNvCxnSpPr>
          <p:nvPr/>
        </p:nvCxnSpPr>
        <p:spPr>
          <a:xfrm flipV="1">
            <a:off x="745883" y="2567920"/>
            <a:ext cx="718115" cy="11552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F1060368-5852-4D25-B3A9-341677AB2856}"/>
              </a:ext>
            </a:extLst>
          </p:cNvPr>
          <p:cNvCxnSpPr>
            <a:cxnSpLocks/>
            <a:stCxn id="98" idx="3"/>
            <a:endCxn id="32" idx="1"/>
          </p:cNvCxnSpPr>
          <p:nvPr/>
        </p:nvCxnSpPr>
        <p:spPr>
          <a:xfrm flipV="1">
            <a:off x="745883" y="3144492"/>
            <a:ext cx="729620" cy="57868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67220E4D-A2B4-4E9A-8DDF-BD64F4CCBEAF}"/>
              </a:ext>
            </a:extLst>
          </p:cNvPr>
          <p:cNvCxnSpPr>
            <a:cxnSpLocks/>
            <a:stCxn id="98" idx="3"/>
            <a:endCxn id="33" idx="1"/>
          </p:cNvCxnSpPr>
          <p:nvPr/>
        </p:nvCxnSpPr>
        <p:spPr>
          <a:xfrm flipV="1">
            <a:off x="745883" y="3720373"/>
            <a:ext cx="737426" cy="28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8431A4AF-F7BB-4DAD-943F-EBE9711D500F}"/>
              </a:ext>
            </a:extLst>
          </p:cNvPr>
          <p:cNvSpPr txBox="1"/>
          <p:nvPr/>
        </p:nvSpPr>
        <p:spPr>
          <a:xfrm>
            <a:off x="91508" y="4112756"/>
            <a:ext cx="107402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eiryo" panose="020B0604030504040204" pitchFamily="34" charset="-128"/>
                <a:ea typeface="Meiryo" panose="020B0604030504040204" pitchFamily="34" charset="-128"/>
              </a:rPr>
              <a:t>referências</a:t>
            </a:r>
          </a:p>
        </p:txBody>
      </p: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29352134-6F48-4954-91E6-0853FC1ECED4}"/>
              </a:ext>
            </a:extLst>
          </p:cNvPr>
          <p:cNvCxnSpPr/>
          <p:nvPr/>
        </p:nvCxnSpPr>
        <p:spPr>
          <a:xfrm flipV="1">
            <a:off x="1114596" y="1664015"/>
            <a:ext cx="398861" cy="74375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954605A6-F20A-4877-80C9-205194CF14DD}"/>
              </a:ext>
            </a:extLst>
          </p:cNvPr>
          <p:cNvSpPr txBox="1"/>
          <p:nvPr/>
        </p:nvSpPr>
        <p:spPr>
          <a:xfrm>
            <a:off x="7834835" y="1456266"/>
            <a:ext cx="41031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</a:rPr>
              <a:t>Sensores leem continuamente as </a:t>
            </a:r>
            <a:r>
              <a:rPr lang="pt-BR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tags</a:t>
            </a: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</a:rPr>
              <a:t> e seus RSSI separados por canal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</a:rPr>
              <a:t>As informações são enviadas em tempo real via MQTT para um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</a:rPr>
              <a:t>Os serviços de localização subscrevem aos dados dos sensores relevantes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</a:rPr>
              <a:t>A cada nova medida é calculada a posição daquela </a:t>
            </a:r>
            <a:r>
              <a:rPr lang="pt-BR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tag</a:t>
            </a: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</a:rPr>
              <a:t> e isso é salvo no banco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</a:rPr>
              <a:t>Pode-se visualizar onde as </a:t>
            </a:r>
            <a:r>
              <a:rPr lang="pt-BR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tags</a:t>
            </a: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</a:rPr>
              <a:t> estão a qualquer momento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997C8957-A0BF-4B46-A20A-7838B96EC09D}"/>
              </a:ext>
            </a:extLst>
          </p:cNvPr>
          <p:cNvSpPr txBox="1"/>
          <p:nvPr/>
        </p:nvSpPr>
        <p:spPr>
          <a:xfrm>
            <a:off x="6221501" y="2436187"/>
            <a:ext cx="137024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eiryo" panose="020B0604030504040204" pitchFamily="34" charset="-128"/>
                <a:ea typeface="Meiryo" panose="020B0604030504040204" pitchFamily="34" charset="-128"/>
              </a:rPr>
              <a:t>monitoramento</a:t>
            </a:r>
          </a:p>
        </p:txBody>
      </p:sp>
    </p:spTree>
    <p:extLst>
      <p:ext uri="{BB962C8B-B14F-4D97-AF65-F5344CB8AC3E}">
        <p14:creationId xmlns:p14="http://schemas.microsoft.com/office/powerpoint/2010/main" val="117892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A7C97B8-2379-40E5-A95F-FB5E61A53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9C11B8-ECB3-4D76-BFD6-32A6B4AE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pt-BR" dirty="0"/>
              <a:t>MQTT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862638-3F63-485E-ADA7-62986FD1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207069"/>
            <a:ext cx="6909801" cy="418042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29A6B1-EC94-4744-BE48-B764337E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CAA649-B7DC-4714-A907-528E63382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Protocolo modelo </a:t>
            </a:r>
            <a:r>
              <a:rPr lang="en-US" i="1" dirty="0"/>
              <a:t>publisher-subscriber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Relevante</a:t>
            </a:r>
            <a:r>
              <a:rPr lang="en-US" dirty="0"/>
              <a:t> para IoT </a:t>
            </a:r>
            <a:r>
              <a:rPr lang="en-US" dirty="0" err="1"/>
              <a:t>devido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consume de </a:t>
            </a:r>
            <a:r>
              <a:rPr lang="en-US" dirty="0" err="1"/>
              <a:t>banda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Um publica 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inscritos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ler</a:t>
            </a:r>
            <a:r>
              <a:rPr lang="en-US" dirty="0"/>
              <a:t> a </a:t>
            </a:r>
            <a:r>
              <a:rPr lang="en-US" dirty="0" err="1"/>
              <a:t>mensagem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3FF3CE-53DE-41A6-A8DF-EE8A85EDC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F0D992-B6E9-451D-A97E-B81C761D0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1670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3A561-BD24-4A98-B3CF-9E47A96A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AE67E-6DF2-4DEE-95F1-B9844056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Serviço em nuvem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Escalabilidade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Custos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Facilidade de uso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Segurança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Cloud </a:t>
            </a:r>
            <a:r>
              <a:rPr lang="pt-BR" dirty="0" err="1"/>
              <a:t>firestore</a:t>
            </a:r>
            <a:r>
              <a:rPr lang="pt-BR" dirty="0"/>
              <a:t> do Google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Armazenamento de dados relevantes e histórico de movimentação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08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E33E4-3456-4C27-B07A-AD9595701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Resultados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B2D796-7EFF-49CA-BD9A-DB7E63A0E2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F3A561-BD24-4A98-B3CF-9E47A96A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Setup</a:t>
            </a:r>
          </a:p>
        </p:txBody>
      </p:sp>
      <p:pic>
        <p:nvPicPr>
          <p:cNvPr id="7" name="Imagem 6" descr="Uma imagem contendo no interior, edifício, piso, quarto&#10;&#10;Descrição gerada automaticamente">
            <a:extLst>
              <a:ext uri="{FF2B5EF4-FFF2-40B4-BE49-F238E27FC236}">
                <a16:creationId xmlns:a16="http://schemas.microsoft.com/office/drawing/2014/main" id="{ED89B878-3D35-4497-9A6A-8ED2E196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30" name="Rectangle 19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0098D00-0EC1-4738-BAB0-17BD4E3EB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640080"/>
            <a:ext cx="2413833" cy="3602736"/>
          </a:xfrm>
          <a:prstGeom prst="rect">
            <a:avLst/>
          </a:prstGeom>
        </p:spPr>
      </p:pic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7357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3A561-BD24-4A98-B3CF-9E47A96A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AE67E-6DF2-4DEE-95F1-B9844056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4068" lvl="1" indent="-342900">
              <a:buFont typeface="+mj-lt"/>
              <a:buAutoNum type="arabicPeriod"/>
            </a:pPr>
            <a:r>
              <a:rPr lang="en-US" dirty="0" err="1"/>
              <a:t>Melhor</a:t>
            </a:r>
            <a:r>
              <a:rPr lang="en-US" dirty="0"/>
              <a:t> Canal e </a:t>
            </a:r>
            <a:r>
              <a:rPr lang="en-US" dirty="0" err="1"/>
              <a:t>Trilateração</a:t>
            </a:r>
            <a:r>
              <a:rPr lang="en-US" dirty="0"/>
              <a:t> normal</a:t>
            </a:r>
          </a:p>
          <a:p>
            <a:pPr marL="544068" lvl="1" indent="-342900">
              <a:buFont typeface="+mj-lt"/>
              <a:buAutoNum type="arabicPeriod"/>
            </a:pPr>
            <a:r>
              <a:rPr lang="pt-BR" dirty="0"/>
              <a:t>Melhor Canal, </a:t>
            </a:r>
            <a:r>
              <a:rPr lang="en-US" dirty="0" err="1"/>
              <a:t>Trilateração</a:t>
            </a:r>
            <a:r>
              <a:rPr lang="en-US" dirty="0"/>
              <a:t> normal e </a:t>
            </a:r>
            <a:r>
              <a:rPr lang="en-US" dirty="0" err="1"/>
              <a:t>compensação</a:t>
            </a:r>
            <a:r>
              <a:rPr lang="en-US" dirty="0"/>
              <a:t> com </a:t>
            </a:r>
            <a:r>
              <a:rPr lang="en-US" dirty="0" err="1"/>
              <a:t>referência</a:t>
            </a: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 err="1"/>
              <a:t>Canais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e </a:t>
            </a:r>
            <a:r>
              <a:rPr lang="en-US" dirty="0" err="1"/>
              <a:t>compensação</a:t>
            </a:r>
            <a:r>
              <a:rPr lang="en-US" dirty="0"/>
              <a:t> com </a:t>
            </a:r>
            <a:r>
              <a:rPr lang="en-US" dirty="0" err="1"/>
              <a:t>referência</a:t>
            </a: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pt-BR" dirty="0"/>
              <a:t>Melhor Canal e trilateracão com peso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4C6C11-F1F3-473F-85CB-1B561CB4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992" y="3318332"/>
            <a:ext cx="6249971" cy="25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35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1D1210-3BD3-4C6E-AD1B-07BFB5ABD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47F56-9DBB-4FF9-ABF2-5B7B3C7B5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21A4B-9996-44C9-AE8B-9B156A6CD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A95A4F-6851-483E-8C86-31AA85F7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F3A561-BD24-4A98-B3CF-9E47A96A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Resultados</a:t>
            </a:r>
          </a:p>
        </p:txBody>
      </p:sp>
      <p:pic>
        <p:nvPicPr>
          <p:cNvPr id="6" name="Espaço Reservado para Conteúdo 5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1AD79749-22A6-40C8-8393-1D3022431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67B80F-DC96-4AB3-BCAC-07B698F6F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02C23A-5B68-4151-A35E-69055BD5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6C535E-8900-4C12-9B34-681C17AD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566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D1D1210-3BD3-4C6E-AD1B-07BFB5ABD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947F56-9DBB-4FF9-ABF2-5B7B3C7B5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E21A4B-9996-44C9-AE8B-9B156A6CD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AA95A4F-6851-483E-8C86-31AA85F7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F3A561-BD24-4A98-B3CF-9E47A96A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Resultados</a:t>
            </a:r>
          </a:p>
        </p:txBody>
      </p:sp>
      <p:pic>
        <p:nvPicPr>
          <p:cNvPr id="7" name="Espaço Reservado para Conteúdo 6" descr="Texto preto sobre fundo branco&#10;&#10;Descrição gerada automaticamente">
            <a:extLst>
              <a:ext uri="{FF2B5EF4-FFF2-40B4-BE49-F238E27FC236}">
                <a16:creationId xmlns:a16="http://schemas.microsoft.com/office/drawing/2014/main" id="{DB75B571-81FA-4D4D-8AD1-EE4CA09DA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67B80F-DC96-4AB3-BCAC-07B698F6F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2C23A-5B68-4151-A35E-69055BD5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6C535E-8900-4C12-9B34-681C17AD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7865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3A561-BD24-4A98-B3CF-9E47A96A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AE67E-6DF2-4DEE-95F1-B9844056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Testes em mais localidades e em armazéns reais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Integração com sistemas </a:t>
            </a:r>
            <a:r>
              <a:rPr lang="pt-BR" dirty="0" err="1"/>
              <a:t>existententes</a:t>
            </a:r>
            <a:r>
              <a:rPr lang="pt-BR" dirty="0"/>
              <a:t> de WMS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Melhoria de precisão – </a:t>
            </a:r>
            <a:r>
              <a:rPr lang="pt-BR" dirty="0" err="1"/>
              <a:t>AoA</a:t>
            </a: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Testes com condições adversas. Locais com muito ruído eletromagnético ou muitos obstáculos</a:t>
            </a:r>
          </a:p>
        </p:txBody>
      </p:sp>
    </p:spTree>
    <p:extLst>
      <p:ext uri="{BB962C8B-B14F-4D97-AF65-F5344CB8AC3E}">
        <p14:creationId xmlns:p14="http://schemas.microsoft.com/office/powerpoint/2010/main" val="87173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27E31-5902-4516-BAB5-A2C74DA6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  <a:endParaRPr lang="en-US" dirty="0"/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E4B4075D-2829-452C-A7E7-936150A26779}"/>
              </a:ext>
            </a:extLst>
          </p:cNvPr>
          <p:cNvGrpSpPr/>
          <p:nvPr/>
        </p:nvGrpSpPr>
        <p:grpSpPr>
          <a:xfrm>
            <a:off x="1638604" y="1941217"/>
            <a:ext cx="6516209" cy="4080105"/>
            <a:chOff x="5155" y="0"/>
            <a:chExt cx="6670165" cy="3172171"/>
          </a:xfrm>
        </p:grpSpPr>
        <p:sp>
          <p:nvSpPr>
            <p:cNvPr id="5" name="Retângulo de cantos arredondados 5">
              <a:extLst>
                <a:ext uri="{FF2B5EF4-FFF2-40B4-BE49-F238E27FC236}">
                  <a16:creationId xmlns:a16="http://schemas.microsoft.com/office/drawing/2014/main" id="{65C5FC2E-1D93-425B-A2A1-B641ECB6FA21}"/>
                </a:ext>
              </a:extLst>
            </p:cNvPr>
            <p:cNvSpPr/>
            <p:nvPr/>
          </p:nvSpPr>
          <p:spPr>
            <a:xfrm>
              <a:off x="5155" y="1647306"/>
              <a:ext cx="5499761" cy="1524865"/>
            </a:xfrm>
            <a:prstGeom prst="roundRect">
              <a:avLst>
                <a:gd name="adj" fmla="val 7071"/>
              </a:avLst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64B04101-FC93-45D5-8915-163A9BDC6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991" y="1759976"/>
              <a:ext cx="596303" cy="1108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tângulo de cantos arredondados 7">
              <a:extLst>
                <a:ext uri="{FF2B5EF4-FFF2-40B4-BE49-F238E27FC236}">
                  <a16:creationId xmlns:a16="http://schemas.microsoft.com/office/drawing/2014/main" id="{455978E8-1608-409B-9ED4-FF71B861DE8A}"/>
                </a:ext>
              </a:extLst>
            </p:cNvPr>
            <p:cNvSpPr/>
            <p:nvPr/>
          </p:nvSpPr>
          <p:spPr>
            <a:xfrm>
              <a:off x="5155" y="0"/>
              <a:ext cx="5501724" cy="1590091"/>
            </a:xfrm>
            <a:prstGeom prst="roundRect">
              <a:avLst>
                <a:gd name="adj" fmla="val 7071"/>
              </a:avLst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C5C974E5-EC5B-40FC-B0F7-58EE56D2D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62799" y="566455"/>
              <a:ext cx="774034" cy="64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E25F8995-AD1C-4230-81E6-8345DD208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850" y="733906"/>
              <a:ext cx="333060" cy="418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1AE234A3-882D-4279-B823-62271F7FC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325" y="674006"/>
              <a:ext cx="711103" cy="402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Resultado de imagem para desenho caminhao logistica">
              <a:extLst>
                <a:ext uri="{FF2B5EF4-FFF2-40B4-BE49-F238E27FC236}">
                  <a16:creationId xmlns:a16="http://schemas.microsoft.com/office/drawing/2014/main" id="{B4BD4747-8BC5-4129-9CD4-F6F81A926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711" y="1002033"/>
              <a:ext cx="401640" cy="30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id="{B684A69D-34EC-4074-B431-881343B74990}"/>
                </a:ext>
              </a:extLst>
            </p:cNvPr>
            <p:cNvSpPr txBox="1"/>
            <p:nvPr/>
          </p:nvSpPr>
          <p:spPr>
            <a:xfrm>
              <a:off x="5155" y="254645"/>
              <a:ext cx="892175" cy="35575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Manufacturing</a:t>
              </a:r>
              <a:endParaRPr lang="en-US" sz="1200">
                <a:effectLst/>
                <a:latin typeface="Times New Roman"/>
                <a:ea typeface="Malgun Gothic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Plant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13" name="CaixaDeTexto 15">
              <a:extLst>
                <a:ext uri="{FF2B5EF4-FFF2-40B4-BE49-F238E27FC236}">
                  <a16:creationId xmlns:a16="http://schemas.microsoft.com/office/drawing/2014/main" id="{2D9F9928-433A-4FBB-B5BB-3E9D528A4B47}"/>
                </a:ext>
              </a:extLst>
            </p:cNvPr>
            <p:cNvSpPr txBox="1"/>
            <p:nvPr/>
          </p:nvSpPr>
          <p:spPr>
            <a:xfrm>
              <a:off x="3393603" y="116551"/>
              <a:ext cx="1152525" cy="1560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Blind Check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14" name="CaixaDeTexto 21">
              <a:extLst>
                <a:ext uri="{FF2B5EF4-FFF2-40B4-BE49-F238E27FC236}">
                  <a16:creationId xmlns:a16="http://schemas.microsoft.com/office/drawing/2014/main" id="{AA47EBDF-0E77-42FE-9D2A-CB2BB7BA7873}"/>
                </a:ext>
              </a:extLst>
            </p:cNvPr>
            <p:cNvSpPr txBox="1"/>
            <p:nvPr/>
          </p:nvSpPr>
          <p:spPr>
            <a:xfrm>
              <a:off x="2036038" y="171517"/>
              <a:ext cx="1071881" cy="45561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Pallet ID Labelling </a:t>
              </a:r>
              <a:endParaRPr lang="en-US" sz="1200">
                <a:effectLst/>
                <a:latin typeface="Times New Roman"/>
                <a:ea typeface="Malgun Gothic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(Tracking Number)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pic>
          <p:nvPicPr>
            <p:cNvPr id="15" name="Picture 10" descr="C:\Users\SDS\AppData\Local\Microsoft\Windows\Temporary Internet Files\Content.IE5\6F81Y926\MC900079072[1].wmf">
              <a:extLst>
                <a:ext uri="{FF2B5EF4-FFF2-40B4-BE49-F238E27FC236}">
                  <a16:creationId xmlns:a16="http://schemas.microsoft.com/office/drawing/2014/main" id="{EFBF0DF6-9C99-4CF0-91CC-C839A49C4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93" y="651778"/>
              <a:ext cx="705113" cy="393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5">
              <a:extLst>
                <a:ext uri="{FF2B5EF4-FFF2-40B4-BE49-F238E27FC236}">
                  <a16:creationId xmlns:a16="http://schemas.microsoft.com/office/drawing/2014/main" id="{D2F73D95-B333-4935-B771-1329878B2E3C}"/>
                </a:ext>
              </a:extLst>
            </p:cNvPr>
            <p:cNvSpPr txBox="1"/>
            <p:nvPr/>
          </p:nvSpPr>
          <p:spPr>
            <a:xfrm>
              <a:off x="1215398" y="331995"/>
              <a:ext cx="769620" cy="1560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Warehouse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FCDBE308-FF0F-41BE-8C23-B07CCF9D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110" y="361225"/>
              <a:ext cx="588859" cy="1094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CaixaDeTexto 49">
              <a:extLst>
                <a:ext uri="{FF2B5EF4-FFF2-40B4-BE49-F238E27FC236}">
                  <a16:creationId xmlns:a16="http://schemas.microsoft.com/office/drawing/2014/main" id="{EBD9DD42-6B32-424F-B27A-52B7619852FD}"/>
                </a:ext>
              </a:extLst>
            </p:cNvPr>
            <p:cNvSpPr txBox="1"/>
            <p:nvPr/>
          </p:nvSpPr>
          <p:spPr>
            <a:xfrm>
              <a:off x="4554776" y="118952"/>
              <a:ext cx="603885" cy="25589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Put-away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19" name="Seta para a direita 19">
              <a:extLst>
                <a:ext uri="{FF2B5EF4-FFF2-40B4-BE49-F238E27FC236}">
                  <a16:creationId xmlns:a16="http://schemas.microsoft.com/office/drawing/2014/main" id="{7D2D0F3F-12D2-4958-9C12-81721005C906}"/>
                </a:ext>
              </a:extLst>
            </p:cNvPr>
            <p:cNvSpPr/>
            <p:nvPr/>
          </p:nvSpPr>
          <p:spPr>
            <a:xfrm flipV="1">
              <a:off x="1876893" y="815953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20" name="Seta para a direita 20">
              <a:extLst>
                <a:ext uri="{FF2B5EF4-FFF2-40B4-BE49-F238E27FC236}">
                  <a16:creationId xmlns:a16="http://schemas.microsoft.com/office/drawing/2014/main" id="{4049297B-5F2E-4CF0-BCD2-06C28B6C4D9F}"/>
                </a:ext>
              </a:extLst>
            </p:cNvPr>
            <p:cNvSpPr/>
            <p:nvPr/>
          </p:nvSpPr>
          <p:spPr>
            <a:xfrm flipV="1">
              <a:off x="970411" y="821034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21" name="Seta para a direita 21">
              <a:extLst>
                <a:ext uri="{FF2B5EF4-FFF2-40B4-BE49-F238E27FC236}">
                  <a16:creationId xmlns:a16="http://schemas.microsoft.com/office/drawing/2014/main" id="{1553811A-74DC-4B66-B528-FC3E10489205}"/>
                </a:ext>
              </a:extLst>
            </p:cNvPr>
            <p:cNvSpPr/>
            <p:nvPr/>
          </p:nvSpPr>
          <p:spPr>
            <a:xfrm flipV="1">
              <a:off x="2836833" y="813408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22" name="Seta para a direita 22">
              <a:extLst>
                <a:ext uri="{FF2B5EF4-FFF2-40B4-BE49-F238E27FC236}">
                  <a16:creationId xmlns:a16="http://schemas.microsoft.com/office/drawing/2014/main" id="{85C3C57B-AA31-40E6-AC52-5A3A2B18BF98}"/>
                </a:ext>
              </a:extLst>
            </p:cNvPr>
            <p:cNvSpPr/>
            <p:nvPr/>
          </p:nvSpPr>
          <p:spPr>
            <a:xfrm flipV="1">
              <a:off x="4310256" y="818488"/>
              <a:ext cx="22227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pic>
          <p:nvPicPr>
            <p:cNvPr id="23" name="Picture 4" descr="C:\Users\sung.shim\AppData\Local\Microsoft\Windows\Temporary Internet Files\Content.IE5\QD82O1XD\blockpage[1].gif">
              <a:extLst>
                <a:ext uri="{FF2B5EF4-FFF2-40B4-BE49-F238E27FC236}">
                  <a16:creationId xmlns:a16="http://schemas.microsoft.com/office/drawing/2014/main" id="{B17C6AD1-2D20-467B-8E73-B4B560933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040" y="1411103"/>
              <a:ext cx="11544" cy="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" descr="C:\Users\sung.shim\AppData\Local\Microsoft\Windows\Temporary Internet Files\Content.IE5\1LOPZSEA\blockpage[1].gif">
              <a:extLst>
                <a:ext uri="{FF2B5EF4-FFF2-40B4-BE49-F238E27FC236}">
                  <a16:creationId xmlns:a16="http://schemas.microsoft.com/office/drawing/2014/main" id="{9AD9FA6D-628B-46C8-9550-7C3FC06B5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040" y="1411103"/>
              <a:ext cx="11544" cy="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C:\Users\sung.shim\AppData\Local\Microsoft\Windows\Temporary Internet Files\Content.IE5\DB6SJKT1\blockpage[1].gif">
              <a:extLst>
                <a:ext uri="{FF2B5EF4-FFF2-40B4-BE49-F238E27FC236}">
                  <a16:creationId xmlns:a16="http://schemas.microsoft.com/office/drawing/2014/main" id="{F7A550BF-6758-48FD-A4F5-AEB24DD63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040" y="1411103"/>
              <a:ext cx="11544" cy="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 descr="C:\Users\sung.shim\AppData\Local\Microsoft\Windows\Temporary Internet Files\Content.IE5\OMN56X2Z\blockpage[1].gif">
              <a:extLst>
                <a:ext uri="{FF2B5EF4-FFF2-40B4-BE49-F238E27FC236}">
                  <a16:creationId xmlns:a16="http://schemas.microsoft.com/office/drawing/2014/main" id="{F4C62078-2DCF-4E0D-88BD-EE937C5EA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040" y="1411103"/>
              <a:ext cx="11544" cy="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id="{D85EBA7D-B6ED-471F-8A46-E14A0F48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27" y="1947074"/>
              <a:ext cx="632300" cy="62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CaixaDeTexto 63">
              <a:extLst>
                <a:ext uri="{FF2B5EF4-FFF2-40B4-BE49-F238E27FC236}">
                  <a16:creationId xmlns:a16="http://schemas.microsoft.com/office/drawing/2014/main" id="{2761A675-13EE-43C3-A4EA-7BF0FCDC46F0}"/>
                </a:ext>
              </a:extLst>
            </p:cNvPr>
            <p:cNvSpPr txBox="1"/>
            <p:nvPr/>
          </p:nvSpPr>
          <p:spPr>
            <a:xfrm>
              <a:off x="135284" y="2616362"/>
              <a:ext cx="756921" cy="25589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Sales Order</a:t>
              </a:r>
              <a:endParaRPr lang="en-US" sz="1200">
                <a:effectLst/>
                <a:latin typeface="Times New Roman"/>
                <a:ea typeface="Malgun Gothic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creation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29" name="CaixaDeTexto 67">
              <a:extLst>
                <a:ext uri="{FF2B5EF4-FFF2-40B4-BE49-F238E27FC236}">
                  <a16:creationId xmlns:a16="http://schemas.microsoft.com/office/drawing/2014/main" id="{7D79C54C-9AF8-49F1-8F50-A242F8DD42C0}"/>
                </a:ext>
              </a:extLst>
            </p:cNvPr>
            <p:cNvSpPr txBox="1"/>
            <p:nvPr/>
          </p:nvSpPr>
          <p:spPr>
            <a:xfrm>
              <a:off x="4308186" y="2877235"/>
              <a:ext cx="584200" cy="1560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Picking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pic>
          <p:nvPicPr>
            <p:cNvPr id="30" name="Imagem 29" descr="Resultado de imagem para imagem desenho de armazem">
              <a:extLst>
                <a:ext uri="{FF2B5EF4-FFF2-40B4-BE49-F238E27FC236}">
                  <a16:creationId xmlns:a16="http://schemas.microsoft.com/office/drawing/2014/main" id="{FC0F77CE-FC07-4016-87CE-B7E7397E2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192" y="1047726"/>
              <a:ext cx="982857" cy="988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Seta dobrada 31">
              <a:extLst>
                <a:ext uri="{FF2B5EF4-FFF2-40B4-BE49-F238E27FC236}">
                  <a16:creationId xmlns:a16="http://schemas.microsoft.com/office/drawing/2014/main" id="{4BC39E1D-041B-4190-9941-FF88A7190411}"/>
                </a:ext>
              </a:extLst>
            </p:cNvPr>
            <p:cNvSpPr/>
            <p:nvPr/>
          </p:nvSpPr>
          <p:spPr>
            <a:xfrm rot="5400000">
              <a:off x="5733694" y="364261"/>
              <a:ext cx="318019" cy="692606"/>
            </a:xfrm>
            <a:prstGeom prst="bentArrow">
              <a:avLst>
                <a:gd name="adj1" fmla="val 27466"/>
                <a:gd name="adj2" fmla="val 13733"/>
                <a:gd name="adj3" fmla="val 17113"/>
                <a:gd name="adj4" fmla="val 26849"/>
              </a:avLst>
            </a:prstGeom>
            <a:gradFill>
              <a:gsLst>
                <a:gs pos="8000">
                  <a:srgbClr val="289048"/>
                </a:gs>
                <a:gs pos="0">
                  <a:srgbClr val="289048"/>
                </a:gs>
                <a:gs pos="58000">
                  <a:srgbClr val="00B050"/>
                </a:gs>
                <a:gs pos="100000">
                  <a:schemeClr val="bg1"/>
                </a:gs>
              </a:gsLst>
            </a:gradFill>
            <a:ln w="19050">
              <a:solidFill>
                <a:srgbClr val="2F6D5B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pic>
          <p:nvPicPr>
            <p:cNvPr id="32" name="Picture 12">
              <a:extLst>
                <a:ext uri="{FF2B5EF4-FFF2-40B4-BE49-F238E27FC236}">
                  <a16:creationId xmlns:a16="http://schemas.microsoft.com/office/drawing/2014/main" id="{60A84A96-2688-4CEE-BC0D-CE334B554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0563" y="1753800"/>
              <a:ext cx="604353" cy="11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Imagem 32" descr="Resultado de imagem para coletor de dados compex">
              <a:extLst>
                <a:ext uri="{FF2B5EF4-FFF2-40B4-BE49-F238E27FC236}">
                  <a16:creationId xmlns:a16="http://schemas.microsoft.com/office/drawing/2014/main" id="{BB6488C6-FFBC-4B32-9DC1-E7E7573EF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647" y="1076786"/>
              <a:ext cx="390048" cy="4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Imagem 33" descr="image001">
              <a:extLst>
                <a:ext uri="{FF2B5EF4-FFF2-40B4-BE49-F238E27FC236}">
                  <a16:creationId xmlns:a16="http://schemas.microsoft.com/office/drawing/2014/main" id="{9526E070-C9C1-400E-89E6-40271E79B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482" y="1751307"/>
              <a:ext cx="1976112" cy="1046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CaixaDeTexto 77">
              <a:extLst>
                <a:ext uri="{FF2B5EF4-FFF2-40B4-BE49-F238E27FC236}">
                  <a16:creationId xmlns:a16="http://schemas.microsoft.com/office/drawing/2014/main" id="{B3418E69-145C-4EED-BDC8-18A91C390C10}"/>
                </a:ext>
              </a:extLst>
            </p:cNvPr>
            <p:cNvSpPr txBox="1"/>
            <p:nvPr/>
          </p:nvSpPr>
          <p:spPr>
            <a:xfrm>
              <a:off x="3294579" y="2857506"/>
              <a:ext cx="819150" cy="1560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Task delivery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36" name="CaixaDeTexto 78">
              <a:extLst>
                <a:ext uri="{FF2B5EF4-FFF2-40B4-BE49-F238E27FC236}">
                  <a16:creationId xmlns:a16="http://schemas.microsoft.com/office/drawing/2014/main" id="{12A260FB-DBD3-4C54-BECD-E6185A13D309}"/>
                </a:ext>
              </a:extLst>
            </p:cNvPr>
            <p:cNvSpPr txBox="1"/>
            <p:nvPr/>
          </p:nvSpPr>
          <p:spPr>
            <a:xfrm>
              <a:off x="1297306" y="2752443"/>
              <a:ext cx="1518920" cy="25589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Products Allocation and </a:t>
              </a:r>
              <a:endParaRPr lang="en-US" sz="1200">
                <a:effectLst/>
                <a:latin typeface="Times New Roman"/>
                <a:ea typeface="Malgun Gothic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Malgun Gothic"/>
                  <a:ea typeface="Malgun Gothic"/>
                  <a:cs typeface="Verdana"/>
                </a:rPr>
                <a:t>assignment of operators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37" name="Seta dobrada 37">
              <a:extLst>
                <a:ext uri="{FF2B5EF4-FFF2-40B4-BE49-F238E27FC236}">
                  <a16:creationId xmlns:a16="http://schemas.microsoft.com/office/drawing/2014/main" id="{2C175F2E-4111-43D2-8EFB-D9256AB69D0E}"/>
                </a:ext>
              </a:extLst>
            </p:cNvPr>
            <p:cNvSpPr/>
            <p:nvPr/>
          </p:nvSpPr>
          <p:spPr>
            <a:xfrm rot="10800000">
              <a:off x="5546396" y="2326709"/>
              <a:ext cx="706562" cy="358668"/>
            </a:xfrm>
            <a:prstGeom prst="bentArrow">
              <a:avLst>
                <a:gd name="adj1" fmla="val 27466"/>
                <a:gd name="adj2" fmla="val 13733"/>
                <a:gd name="adj3" fmla="val 17113"/>
                <a:gd name="adj4" fmla="val 26849"/>
              </a:avLst>
            </a:prstGeom>
            <a:gradFill>
              <a:gsLst>
                <a:gs pos="8000">
                  <a:srgbClr val="289048"/>
                </a:gs>
                <a:gs pos="0">
                  <a:srgbClr val="289048"/>
                </a:gs>
                <a:gs pos="58000">
                  <a:srgbClr val="00B050"/>
                </a:gs>
                <a:gs pos="100000">
                  <a:schemeClr val="bg1"/>
                </a:gs>
              </a:gsLst>
            </a:gradFill>
            <a:ln w="19050">
              <a:solidFill>
                <a:srgbClr val="2F6D5B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38" name="CaixaDeTexto 41">
              <a:extLst>
                <a:ext uri="{FF2B5EF4-FFF2-40B4-BE49-F238E27FC236}">
                  <a16:creationId xmlns:a16="http://schemas.microsoft.com/office/drawing/2014/main" id="{3E9BD8A6-55FA-4E71-BEE9-441EB2D513FF}"/>
                </a:ext>
              </a:extLst>
            </p:cNvPr>
            <p:cNvSpPr txBox="1"/>
            <p:nvPr/>
          </p:nvSpPr>
          <p:spPr>
            <a:xfrm>
              <a:off x="31996" y="0"/>
              <a:ext cx="860474" cy="20596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INBOUND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39" name="CaixaDeTexto 83">
              <a:extLst>
                <a:ext uri="{FF2B5EF4-FFF2-40B4-BE49-F238E27FC236}">
                  <a16:creationId xmlns:a16="http://schemas.microsoft.com/office/drawing/2014/main" id="{8B4A8BEB-6805-46FB-BEEC-F9719647E934}"/>
                </a:ext>
              </a:extLst>
            </p:cNvPr>
            <p:cNvSpPr txBox="1"/>
            <p:nvPr/>
          </p:nvSpPr>
          <p:spPr>
            <a:xfrm>
              <a:off x="34056" y="1642394"/>
              <a:ext cx="1015981" cy="20596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OUTBOUND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40" name="Seta para a direita 40">
              <a:extLst>
                <a:ext uri="{FF2B5EF4-FFF2-40B4-BE49-F238E27FC236}">
                  <a16:creationId xmlns:a16="http://schemas.microsoft.com/office/drawing/2014/main" id="{80CE6D3B-B165-4F9D-921A-7A7D130F01D7}"/>
                </a:ext>
              </a:extLst>
            </p:cNvPr>
            <p:cNvSpPr/>
            <p:nvPr/>
          </p:nvSpPr>
          <p:spPr>
            <a:xfrm flipV="1">
              <a:off x="759162" y="2247136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41" name="Seta para a direita 41">
              <a:extLst>
                <a:ext uri="{FF2B5EF4-FFF2-40B4-BE49-F238E27FC236}">
                  <a16:creationId xmlns:a16="http://schemas.microsoft.com/office/drawing/2014/main" id="{D8297AF8-2AB8-4B69-9B59-6EE38200D914}"/>
                </a:ext>
              </a:extLst>
            </p:cNvPr>
            <p:cNvSpPr/>
            <p:nvPr/>
          </p:nvSpPr>
          <p:spPr>
            <a:xfrm flipV="1">
              <a:off x="3089418" y="2204134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42" name="Seta para a direita 42">
              <a:extLst>
                <a:ext uri="{FF2B5EF4-FFF2-40B4-BE49-F238E27FC236}">
                  <a16:creationId xmlns:a16="http://schemas.microsoft.com/office/drawing/2014/main" id="{A75A00D9-6643-4E7C-984B-9663D1C02CF2}"/>
                </a:ext>
              </a:extLst>
            </p:cNvPr>
            <p:cNvSpPr/>
            <p:nvPr/>
          </p:nvSpPr>
          <p:spPr>
            <a:xfrm flipV="1">
              <a:off x="4017451" y="2204134"/>
              <a:ext cx="266589" cy="13968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/>
            </a:p>
          </p:txBody>
        </p:sp>
        <p:sp>
          <p:nvSpPr>
            <p:cNvPr id="43" name="CaixaDeTexto 87">
              <a:extLst>
                <a:ext uri="{FF2B5EF4-FFF2-40B4-BE49-F238E27FC236}">
                  <a16:creationId xmlns:a16="http://schemas.microsoft.com/office/drawing/2014/main" id="{88DAD948-4247-4026-83D9-F47C7FC48CA6}"/>
                </a:ext>
              </a:extLst>
            </p:cNvPr>
            <p:cNvSpPr txBox="1"/>
            <p:nvPr/>
          </p:nvSpPr>
          <p:spPr>
            <a:xfrm>
              <a:off x="6252769" y="618820"/>
              <a:ext cx="293855" cy="20596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In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44" name="CaixaDeTexto 88">
              <a:extLst>
                <a:ext uri="{FF2B5EF4-FFF2-40B4-BE49-F238E27FC236}">
                  <a16:creationId xmlns:a16="http://schemas.microsoft.com/office/drawing/2014/main" id="{96E1C341-40AA-479F-9442-BE0A955DFA7E}"/>
                </a:ext>
              </a:extLst>
            </p:cNvPr>
            <p:cNvSpPr txBox="1"/>
            <p:nvPr/>
          </p:nvSpPr>
          <p:spPr>
            <a:xfrm>
              <a:off x="6252769" y="2326455"/>
              <a:ext cx="422551" cy="20596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2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Out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pic>
          <p:nvPicPr>
            <p:cNvPr id="45" name="Picture 8" descr="Resultado de imagem para desenho de armazem">
              <a:extLst>
                <a:ext uri="{FF2B5EF4-FFF2-40B4-BE49-F238E27FC236}">
                  <a16:creationId xmlns:a16="http://schemas.microsoft.com/office/drawing/2014/main" id="{6721A4A6-B4B0-4908-B4D4-7BEFBDE01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926" y="623204"/>
              <a:ext cx="689195" cy="664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632186FF-1AF3-483D-B29E-F95984690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767" y="373532"/>
              <a:ext cx="606018" cy="112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CaixaDeTexto 90">
              <a:extLst>
                <a:ext uri="{FF2B5EF4-FFF2-40B4-BE49-F238E27FC236}">
                  <a16:creationId xmlns:a16="http://schemas.microsoft.com/office/drawing/2014/main" id="{87EF87EA-B5CA-4A92-9E7D-DCAF1A2A5642}"/>
                </a:ext>
              </a:extLst>
            </p:cNvPr>
            <p:cNvSpPr txBox="1"/>
            <p:nvPr/>
          </p:nvSpPr>
          <p:spPr>
            <a:xfrm>
              <a:off x="5812782" y="189062"/>
              <a:ext cx="604726" cy="23093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pt-BR" sz="1400" b="1" kern="1200">
                  <a:solidFill>
                    <a:srgbClr val="E36C0A"/>
                  </a:solidFill>
                  <a:effectLst/>
                  <a:latin typeface="Calibri"/>
                  <a:ea typeface="Malgun Gothic"/>
                  <a:cs typeface="Times New Roman"/>
                </a:rPr>
                <a:t>Stock</a:t>
              </a:r>
              <a:endParaRPr lang="en-US" sz="1200">
                <a:effectLst/>
                <a:latin typeface="Times New Roman"/>
                <a:ea typeface="Malgun Gothic"/>
              </a:endParaRPr>
            </a:p>
          </p:txBody>
        </p:sp>
        <p:sp>
          <p:nvSpPr>
            <p:cNvPr id="48" name="Rectangle 60">
              <a:extLst>
                <a:ext uri="{FF2B5EF4-FFF2-40B4-BE49-F238E27FC236}">
                  <a16:creationId xmlns:a16="http://schemas.microsoft.com/office/drawing/2014/main" id="{84D984F3-2B0A-4E47-8FC5-EDE6F733C760}"/>
                </a:ext>
              </a:extLst>
            </p:cNvPr>
            <p:cNvSpPr/>
            <p:nvPr/>
          </p:nvSpPr>
          <p:spPr>
            <a:xfrm>
              <a:off x="3675863" y="415440"/>
              <a:ext cx="121258" cy="9216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ectangle 61">
              <a:extLst>
                <a:ext uri="{FF2B5EF4-FFF2-40B4-BE49-F238E27FC236}">
                  <a16:creationId xmlns:a16="http://schemas.microsoft.com/office/drawing/2014/main" id="{0C519918-160D-41F1-A14B-DAAF85DD93C9}"/>
                </a:ext>
              </a:extLst>
            </p:cNvPr>
            <p:cNvSpPr/>
            <p:nvPr/>
          </p:nvSpPr>
          <p:spPr>
            <a:xfrm>
              <a:off x="4555110" y="433067"/>
              <a:ext cx="121258" cy="9216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Rectangle 62">
              <a:extLst>
                <a:ext uri="{FF2B5EF4-FFF2-40B4-BE49-F238E27FC236}">
                  <a16:creationId xmlns:a16="http://schemas.microsoft.com/office/drawing/2014/main" id="{C1EFA6AA-62C5-4D9E-8435-2B1635907BDE}"/>
                </a:ext>
              </a:extLst>
            </p:cNvPr>
            <p:cNvSpPr/>
            <p:nvPr/>
          </p:nvSpPr>
          <p:spPr>
            <a:xfrm>
              <a:off x="3378613" y="1804356"/>
              <a:ext cx="121258" cy="9216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Rectangle 63">
              <a:extLst>
                <a:ext uri="{FF2B5EF4-FFF2-40B4-BE49-F238E27FC236}">
                  <a16:creationId xmlns:a16="http://schemas.microsoft.com/office/drawing/2014/main" id="{E790E9D3-6438-4F57-A63A-C1D2CDCA1590}"/>
                </a:ext>
              </a:extLst>
            </p:cNvPr>
            <p:cNvSpPr/>
            <p:nvPr/>
          </p:nvSpPr>
          <p:spPr>
            <a:xfrm>
              <a:off x="4311277" y="1804356"/>
              <a:ext cx="121258" cy="9216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30A942ED-FE35-4C70-BD96-50BB04FEA880}"/>
                </a:ext>
              </a:extLst>
            </p:cNvPr>
            <p:cNvSpPr/>
            <p:nvPr/>
          </p:nvSpPr>
          <p:spPr>
            <a:xfrm>
              <a:off x="3670767" y="364134"/>
              <a:ext cx="606018" cy="1130141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ectangle 65">
              <a:extLst>
                <a:ext uri="{FF2B5EF4-FFF2-40B4-BE49-F238E27FC236}">
                  <a16:creationId xmlns:a16="http://schemas.microsoft.com/office/drawing/2014/main" id="{B5B93259-1F7C-4D4C-803E-45BF58713E60}"/>
                </a:ext>
              </a:extLst>
            </p:cNvPr>
            <p:cNvSpPr/>
            <p:nvPr/>
          </p:nvSpPr>
          <p:spPr>
            <a:xfrm>
              <a:off x="4546530" y="354480"/>
              <a:ext cx="606018" cy="1130141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D14D0CEF-2A2C-48F9-9620-8A03FDB140BB}"/>
                </a:ext>
              </a:extLst>
            </p:cNvPr>
            <p:cNvSpPr/>
            <p:nvPr/>
          </p:nvSpPr>
          <p:spPr>
            <a:xfrm>
              <a:off x="4296276" y="1749298"/>
              <a:ext cx="606018" cy="1130141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Rectangle 67">
              <a:extLst>
                <a:ext uri="{FF2B5EF4-FFF2-40B4-BE49-F238E27FC236}">
                  <a16:creationId xmlns:a16="http://schemas.microsoft.com/office/drawing/2014/main" id="{B38796BF-5E47-4C17-AB25-E6B0F627362F}"/>
                </a:ext>
              </a:extLst>
            </p:cNvPr>
            <p:cNvSpPr/>
            <p:nvPr/>
          </p:nvSpPr>
          <p:spPr>
            <a:xfrm>
              <a:off x="3378503" y="1747414"/>
              <a:ext cx="606018" cy="1130141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Rectangle 68">
              <a:extLst>
                <a:ext uri="{FF2B5EF4-FFF2-40B4-BE49-F238E27FC236}">
                  <a16:creationId xmlns:a16="http://schemas.microsoft.com/office/drawing/2014/main" id="{D09B9494-581D-4954-9762-7E09A6DC7B00}"/>
                </a:ext>
              </a:extLst>
            </p:cNvPr>
            <p:cNvSpPr/>
            <p:nvPr/>
          </p:nvSpPr>
          <p:spPr>
            <a:xfrm>
              <a:off x="1077726" y="1738622"/>
              <a:ext cx="1978867" cy="1059310"/>
            </a:xfrm>
            <a:prstGeom prst="rect">
              <a:avLst/>
            </a:prstGeom>
            <a:noFill/>
            <a:ln w="12700">
              <a:solidFill>
                <a:srgbClr val="005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6DA91F98-FF92-4C41-80F7-33933CE7B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820" y="2343568"/>
              <a:ext cx="573813" cy="500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710E3312-A7C1-47C4-99E3-684482C0F0D5}"/>
              </a:ext>
            </a:extLst>
          </p:cNvPr>
          <p:cNvSpPr txBox="1"/>
          <p:nvPr/>
        </p:nvSpPr>
        <p:spPr>
          <a:xfrm>
            <a:off x="8924051" y="3123960"/>
            <a:ext cx="2597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Quando o usuário registrar o armazenamento,  o sistema deve buscar as coordenadas</a:t>
            </a:r>
            <a:endParaRPr lang="en-US" sz="1600" dirty="0"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FD20E64E-94FA-481F-81BF-C38B5C27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52" y="1922907"/>
            <a:ext cx="630384" cy="107170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EB6EE8A5-859A-4334-94AB-704E09B94AE4}"/>
              </a:ext>
            </a:extLst>
          </p:cNvPr>
          <p:cNvCxnSpPr>
            <a:cxnSpLocks/>
          </p:cNvCxnSpPr>
          <p:nvPr/>
        </p:nvCxnSpPr>
        <p:spPr>
          <a:xfrm flipV="1">
            <a:off x="8211017" y="2750613"/>
            <a:ext cx="713854" cy="34487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624F7402-E0A7-4E60-B1A0-71587CB8739C}"/>
              </a:ext>
            </a:extLst>
          </p:cNvPr>
          <p:cNvCxnSpPr>
            <a:cxnSpLocks/>
            <a:stCxn id="59" idx="3"/>
            <a:endCxn id="58" idx="0"/>
          </p:cNvCxnSpPr>
          <p:nvPr/>
        </p:nvCxnSpPr>
        <p:spPr>
          <a:xfrm>
            <a:off x="9707836" y="2458758"/>
            <a:ext cx="515172" cy="665202"/>
          </a:xfrm>
          <a:prstGeom prst="bent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Angulado 61">
            <a:extLst>
              <a:ext uri="{FF2B5EF4-FFF2-40B4-BE49-F238E27FC236}">
                <a16:creationId xmlns:a16="http://schemas.microsoft.com/office/drawing/2014/main" id="{E5548BE8-BFDB-456D-BF8B-C9401E87EA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04118" y="4094114"/>
            <a:ext cx="1771252" cy="971887"/>
          </a:xfrm>
          <a:prstGeom prst="bentConnector3">
            <a:avLst>
              <a:gd name="adj1" fmla="val -121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2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008D65-4C48-4CAB-8600-9F4C427C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286FC8-DD5D-4402-A2C0-8739BDAFE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C23917-FA20-4DBD-BA3C-868A3EA8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Image result for warehouse">
            <a:extLst>
              <a:ext uri="{FF2B5EF4-FFF2-40B4-BE49-F238E27FC236}">
                <a16:creationId xmlns:a16="http://schemas.microsoft.com/office/drawing/2014/main" id="{22D75828-0FAA-452A-A394-C87D98BBD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EA596B-0A85-48D0-AECB-1C92C0D4FE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Obrigado pela atenção!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1A9FEA-F0E4-482A-A945-93458474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44AAE36-E61D-4F8E-8C72-65C0F1F48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E01928-5BA4-4817-820F-2E267B4A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414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4663C-90A9-4FAA-A9E7-60D8F5111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Aspectos Conceituais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B41C3C-1538-4AF4-8751-4013B9AC4D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6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C3207-EF5E-428A-A8D3-AD237C89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 Indoor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2D8CAF-C7CA-4254-A55D-D403BC5A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Localização Indoor</a:t>
            </a:r>
          </a:p>
          <a:p>
            <a:pPr lvl="1"/>
            <a:r>
              <a:rPr lang="pt-BR" sz="2400" dirty="0"/>
              <a:t>Muitas pesquisas em cima. Localização de ativos, de pessoas, robôs autônomos</a:t>
            </a:r>
          </a:p>
          <a:p>
            <a:pPr lvl="1"/>
            <a:r>
              <a:rPr lang="pt-BR" sz="2400" dirty="0"/>
              <a:t>Muitos obstáculos e paredes</a:t>
            </a:r>
          </a:p>
          <a:p>
            <a:pPr lvl="1"/>
            <a:r>
              <a:rPr lang="pt-BR" sz="2400" dirty="0"/>
              <a:t>GPS comprometido</a:t>
            </a:r>
          </a:p>
          <a:p>
            <a:pPr lvl="1"/>
            <a:r>
              <a:rPr lang="pt-BR" sz="2400" dirty="0"/>
              <a:t>Não há um padrão definido.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7CF89-3DC8-48A7-867B-B92CF860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 Indoor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0403AD-1556-4F8D-86C2-B4E0E0D72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Sistema Ideal de Posicionamento indoor</a:t>
            </a:r>
          </a:p>
          <a:p>
            <a:pPr lvl="1"/>
            <a:r>
              <a:rPr lang="pt-BR" sz="2400" dirty="0"/>
              <a:t>Amplamente disponível e acessível</a:t>
            </a:r>
          </a:p>
          <a:p>
            <a:pPr lvl="1"/>
            <a:r>
              <a:rPr lang="pt-BR" sz="2400" dirty="0"/>
              <a:t>Econômico</a:t>
            </a:r>
          </a:p>
          <a:p>
            <a:pPr lvl="1"/>
            <a:r>
              <a:rPr lang="pt-BR" sz="2400" dirty="0"/>
              <a:t>Energeticamente eficiente</a:t>
            </a:r>
          </a:p>
          <a:p>
            <a:pPr lvl="1"/>
            <a:r>
              <a:rPr lang="pt-BR" sz="2400" dirty="0"/>
              <a:t>Ampla faixa de recepção</a:t>
            </a:r>
          </a:p>
          <a:p>
            <a:pPr lvl="1"/>
            <a:r>
              <a:rPr lang="pt-BR" sz="2400" dirty="0"/>
              <a:t>Alta precisão</a:t>
            </a:r>
          </a:p>
          <a:p>
            <a:pPr lvl="1"/>
            <a:r>
              <a:rPr lang="pt-BR" sz="2400" dirty="0"/>
              <a:t>Baixa latência</a:t>
            </a:r>
          </a:p>
          <a:p>
            <a:pPr lvl="1"/>
            <a:r>
              <a:rPr lang="pt-BR" sz="2400" dirty="0"/>
              <a:t>Alta escalabilidade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6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1D1210-3BD3-4C6E-AD1B-07BFB5ABD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47F56-9DBB-4FF9-ABF2-5B7B3C7B5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E21A4B-9996-44C9-AE8B-9B156A6CD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A95A4F-6851-483E-8C86-31AA85F7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D534B5-B3C0-4F9D-9E53-0B784AD3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Localização Indoor</a:t>
            </a:r>
          </a:p>
        </p:txBody>
      </p:sp>
      <p:pic>
        <p:nvPicPr>
          <p:cNvPr id="4" name="Espaço Reservado para Conteúdo 8">
            <a:extLst>
              <a:ext uri="{FF2B5EF4-FFF2-40B4-BE49-F238E27FC236}">
                <a16:creationId xmlns:a16="http://schemas.microsoft.com/office/drawing/2014/main" id="{9B66EF5A-5697-484B-9902-570A912BD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910" y="271870"/>
            <a:ext cx="3401961" cy="579057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7B80F-DC96-4AB3-BCAC-07B698F6F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02C23A-5B68-4151-A35E-69055BD5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C535E-8900-4C12-9B34-681C17AD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327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C046D-0A3F-44EE-8711-447B97C9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do sinal - RSSI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024F51A-3BD5-4C4C-B335-49294700CB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Received Signal Strength Indication (RSSI)</a:t>
                </a:r>
              </a:p>
              <a:p>
                <a:pPr lvl="1"/>
                <a:r>
                  <a:rPr lang="en-US" sz="2400" dirty="0" err="1"/>
                  <a:t>Nível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potencia</a:t>
                </a:r>
                <a:r>
                  <a:rPr lang="en-US" sz="2400" dirty="0"/>
                  <a:t> do </a:t>
                </a:r>
                <a:r>
                  <a:rPr lang="en-US" sz="2400" dirty="0" err="1"/>
                  <a:t>sinal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recebido</a:t>
                </a:r>
                <a:endParaRPr lang="en-US" sz="2400" dirty="0"/>
              </a:p>
              <a:p>
                <a:pPr lvl="1"/>
                <a:r>
                  <a:rPr lang="en-US" sz="2400" dirty="0"/>
                  <a:t>Com </a:t>
                </a:r>
                <a:r>
                  <a:rPr lang="en-US" sz="2400" dirty="0" err="1"/>
                  <a:t>obstáculos</a:t>
                </a:r>
                <a:r>
                  <a:rPr lang="en-US" sz="2400" dirty="0"/>
                  <a:t> e </a:t>
                </a:r>
                <a:r>
                  <a:rPr lang="en-US" sz="2400" dirty="0" err="1"/>
                  <a:t>interferencias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pode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precisão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reduzidas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Algoritmos</a:t>
                </a:r>
                <a:r>
                  <a:rPr lang="en-US" sz="2400" dirty="0"/>
                  <a:t> para </a:t>
                </a:r>
                <a:r>
                  <a:rPr lang="en-US" sz="2400" dirty="0" err="1"/>
                  <a:t>compensar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erros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𝑅𝑆𝑆𝐼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=−10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  <m:r>
                      <a:rPr lang="pt-B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024F51A-3BD5-4C4C-B335-49294700C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1095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1080</Words>
  <Application>Microsoft Office PowerPoint</Application>
  <PresentationFormat>Widescreen</PresentationFormat>
  <Paragraphs>245</Paragraphs>
  <Slides>40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9" baseType="lpstr">
      <vt:lpstr>Malgun Gothic</vt:lpstr>
      <vt:lpstr>Meiryo</vt:lpstr>
      <vt:lpstr>Arial</vt:lpstr>
      <vt:lpstr>Calibri</vt:lpstr>
      <vt:lpstr>Calibri Light</vt:lpstr>
      <vt:lpstr>Cambria Math</vt:lpstr>
      <vt:lpstr>Dubai</vt:lpstr>
      <vt:lpstr>Times New Roman</vt:lpstr>
      <vt:lpstr>Retrospectiva</vt:lpstr>
      <vt:lpstr>Warehouse Management System Posicional</vt:lpstr>
      <vt:lpstr>Objetivo</vt:lpstr>
      <vt:lpstr>Contextualização</vt:lpstr>
      <vt:lpstr>Contextualização</vt:lpstr>
      <vt:lpstr>Aspectos Conceituais</vt:lpstr>
      <vt:lpstr>Localização Indoor</vt:lpstr>
      <vt:lpstr>Localização Indoor</vt:lpstr>
      <vt:lpstr>Localização Indoor</vt:lpstr>
      <vt:lpstr>Propriedades do sinal - RSSI</vt:lpstr>
      <vt:lpstr>Propriedades do sinal - AoA</vt:lpstr>
      <vt:lpstr>Propriedades do sinal - AoA</vt:lpstr>
      <vt:lpstr>Propriedades do sinal - AoA</vt:lpstr>
      <vt:lpstr>Propriedades do sinal – ToA &amp; TDoA</vt:lpstr>
      <vt:lpstr>Propriedades do Sinal</vt:lpstr>
      <vt:lpstr>Algoritmos</vt:lpstr>
      <vt:lpstr>Algoritmos</vt:lpstr>
      <vt:lpstr>Tecnologias</vt:lpstr>
      <vt:lpstr>Tecnologias</vt:lpstr>
      <vt:lpstr>Tecnologias</vt:lpstr>
      <vt:lpstr>Tecnologias Utilizadas</vt:lpstr>
      <vt:lpstr>Bluetooth</vt:lpstr>
      <vt:lpstr>Bluetooth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Implementação</vt:lpstr>
      <vt:lpstr>Apresentação do PowerPoint</vt:lpstr>
      <vt:lpstr>Apresentação do PowerPoint</vt:lpstr>
      <vt:lpstr>Apresentação do PowerPoint</vt:lpstr>
      <vt:lpstr>MQTT</vt:lpstr>
      <vt:lpstr>Banco de dados</vt:lpstr>
      <vt:lpstr>Resultados</vt:lpstr>
      <vt:lpstr>Setup</vt:lpstr>
      <vt:lpstr>Resultados</vt:lpstr>
      <vt:lpstr>Resultados</vt:lpstr>
      <vt:lpstr>Resultados</vt:lpstr>
      <vt:lpstr>Trabalhos futuros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Management System Posicional</dc:title>
  <dc:creator>marco abensur</dc:creator>
  <cp:lastModifiedBy>marco abensur</cp:lastModifiedBy>
  <cp:revision>1</cp:revision>
  <dcterms:created xsi:type="dcterms:W3CDTF">2019-12-09T17:24:09Z</dcterms:created>
  <dcterms:modified xsi:type="dcterms:W3CDTF">2019-12-09T17:27:30Z</dcterms:modified>
</cp:coreProperties>
</file>